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 id="2147484125" r:id="rId3"/>
  </p:sldMasterIdLst>
  <p:notesMasterIdLst>
    <p:notesMasterId r:id="rId43"/>
  </p:notesMasterIdLst>
  <p:sldIdLst>
    <p:sldId id="695" r:id="rId4"/>
    <p:sldId id="1030" r:id="rId5"/>
    <p:sldId id="257" r:id="rId6"/>
    <p:sldId id="258" r:id="rId7"/>
    <p:sldId id="1034" r:id="rId8"/>
    <p:sldId id="886" r:id="rId9"/>
    <p:sldId id="1035" r:id="rId10"/>
    <p:sldId id="887" r:id="rId11"/>
    <p:sldId id="313" r:id="rId12"/>
    <p:sldId id="343" r:id="rId13"/>
    <p:sldId id="1037" r:id="rId14"/>
    <p:sldId id="1031" r:id="rId15"/>
    <p:sldId id="1036" r:id="rId16"/>
    <p:sldId id="342" r:id="rId17"/>
    <p:sldId id="281" r:id="rId18"/>
    <p:sldId id="260" r:id="rId19"/>
    <p:sldId id="325" r:id="rId20"/>
    <p:sldId id="324" r:id="rId21"/>
    <p:sldId id="326" r:id="rId22"/>
    <p:sldId id="327" r:id="rId23"/>
    <p:sldId id="344" r:id="rId24"/>
    <p:sldId id="1032" r:id="rId25"/>
    <p:sldId id="345" r:id="rId26"/>
    <p:sldId id="346" r:id="rId27"/>
    <p:sldId id="347" r:id="rId28"/>
    <p:sldId id="348" r:id="rId29"/>
    <p:sldId id="349" r:id="rId30"/>
    <p:sldId id="350" r:id="rId31"/>
    <p:sldId id="316" r:id="rId32"/>
    <p:sldId id="262" r:id="rId33"/>
    <p:sldId id="317" r:id="rId34"/>
    <p:sldId id="358" r:id="rId35"/>
    <p:sldId id="263" r:id="rId36"/>
    <p:sldId id="264" r:id="rId37"/>
    <p:sldId id="1033" r:id="rId38"/>
    <p:sldId id="266" r:id="rId39"/>
    <p:sldId id="268" r:id="rId40"/>
    <p:sldId id="269" r:id="rId41"/>
    <p:sldId id="993" r:id="rId42"/>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3-13T13:34:28.879"/>
    </inkml:context>
    <inkml:brush xml:id="br0">
      <inkml:brushProperty name="width" value="0.05292" units="cm"/>
      <inkml:brushProperty name="height" value="0.05292" units="cm"/>
      <inkml:brushProperty name="color" value="#002060"/>
    </inkml:brush>
  </inkml:definitions>
  <inkml:trace contextRef="#ctx0" brushRef="#br0">20281 12960 77 0,'3'-4'92'0,"-3"4"-5"0,0 0-7 15,2-2-4-15,-2 2-8 0,0 0 5 16,4-3-11-16,-4 3-6 0,0 0 0 0,0 0-8 16,4-4 0-16,-4 4-4 0,0 0 0 0,0 0 0 0,0 0-3 15,0 0-7-15,0 0 0 0,0 0-3 0,5-3 3 16,-5 3-7-16,0 0-5 0,0 0 5 0,0 0 1 15,0 0-4-15,0 0 0 0,0 0-2 0,0 0 5 16,0 0-6-16,0 0 6 0,0 0-4 0,0 0 2 16,0 0-5-16,0 0 1 0,0 0-3 0,0 0-1 15,-1-3 1-15,1 3 7 0,0 0 1 0,0 0 2 16,1-7-2-16,-1 7-4 0,0 0-1 0,5-4-1 16,-5 4 2-16,5-4-6 0,-1 3 6 0,1-2-9 15,4-1-1-15,0 2-3 0,-2-2 5 0,-1 3 11 16,0-2 1-16,-1 0-1 0,2 2-4 0,-2 0-5 0,0-2 0 15,0 1-1-15,0 0-4 0,-5 2 1 0,5-3-4 16,-1 3-2-16,-4 0-7 0,0 0-12 0,4-2-13 16,-4 2-8-16,0 0-9 0,0 0-15 0,0 0-11 15,-4 10-12-15,0-7-10 0,-1 1-29 0,-2-1-121 16,0-2-259-16,1 3 115 0</inkml:trace>
  <inkml:trace contextRef="#ctx0" brushRef="#br0" timeOffset="273.77">20187 13024 123 0,'0'0'121'0,"9"-2"-14"0,-4 0-8 15,-5 2-4-15,11-1-10 0,-7-1-7 0,2 1-12 16,-6 1-5-16,13 0-5 0,-8-1-4 0,3 1-7 16,-2-1-9-16,2 1 5 0,1 0-6 0,-1 1-3 15,1-1-6-15,-2 1 2 0,0-1-6 0,-1 1 0 16,-1 2-8-16,-1-1-11 0,-4-2-12 0,10 4-16 0,-10-4-22 16,7 0-22-16,-5 3-115 0,-2-3-197 15,0 0 88-15</inkml:trace>
  <inkml:trace contextRef="#ctx0" brushRef="#br0" timeOffset="1235.47">20236 12874 57 0,'0'0'104'0,"0"0"-16"0,0 0-5 0,0 0-7 16,0 0-9-16,0 0-10 0,0 0-1 0,0 0 0 15,0 0-11-15,0 0 3 0,0 0-6 0,0 0-1 16,0 0-3-16,0 0 3 0,0 0 0 0,0 0-4 16,0 0-4-16,0 0 7 0,0 0 0 0,0 0-4 15,0 0 0-15,0 0-11 0,0 0-1 0,0 0 7 0,0 0 2 16,0 0-5-16,0 0 0 0,0 0 6 15,0 0-5-15,0 0 3 0,0 0-5 0,0 0 5 16,0 0-5-16,0 0 5 0,0 0-2 0,0 0 1 0,0 0 3 16,0 0-7-16,0 0 2 0,0 0 4 15,0 0-4-15,0 0 1 0,0 0-1 0,0 0-1 0,0 0-2 16,9-3 0-16,-5 2-4 0,-4 1-6 0,13 0 1 16,-4 0-1-16,1-1-4 0,5 1 1 0,-3 1-5 15,7 0 3-15,-9 2-2 0,6-3-6 0,-5 2 9 16,2-2-2-16,-3 3-6 0,-2-3 3 0,1 0 0 15,-4 2-1-15,3 0-3 0,-3-1-10 0,-1 1-17 0,-4-2-10 16,6 3-4-16,-6-3-16 0,-3 4-20 16,3-4-17-16,-11 3-21 0,1 1-161 0,-2-3-296 15,-2-1 131-15</inkml:trace>
  <inkml:trace contextRef="#ctx0" brushRef="#br0" timeOffset="1619.56">20084 13075 82 0,'0'0'106'0,"0"0"-11"16,0 0-1-16,17-4-14 0,-17 4-7 0,11 0 4 15,-3-1-14-15,-1 1-13 0,4-2 0 0,-1 5-7 16,3-3 2-16,1 0-5 0,4-1-6 0,0 2-4 16,0-2 2-16,0-1-3 0,1 1-1 0,-2 1-10 15,-4-1-1-15,0 1-2 0,0 0 3 0,1 1-6 0,-5-2 3 16,1 0-4-16,2-1 0 0,-7 1 2 15,0 0-2-15,-5 1-3 0,9 0 2 0,-9 0-1 0,0 0 1 16,6-1-7-16,-6 1 3 0,0 0-6 0,4-2 1 16,-4 2-4-16,0 0-13 0,0 0-11 0,0 0-12 15,0 0-29-15,0 0-113 0,-10-7-197 0,10 7 87 16</inkml:trace>
  <inkml:trace contextRef="#ctx0" brushRef="#br0" timeOffset="2106.25">20180 12930 36 0,'0'-5'139'0,"0"5"-10"16,0 0-18-16,0 0-1 0,0 0-12 0,0 0-12 16,3-4 1-16,-3 4-11 0,5-3-8 0,0 2-1 15,2 0-5-15,0-2-5 0,1 2-6 0,2 1-4 16,3-1-4-16,-2-1-7 0,0 1 1 0,1 1-1 16,-1-3-8-16,1 3-2 0,0-1-1 0,-3 0 1 15,2-1-8-15,-6 2-4 0,3-1 7 0,-8 1-7 0,9 0 0 16,-3-1-3-16,-6 1 0 0,0 0 0 15,9-1-9-15,-9 1 7 0,0 0-11 0,5 0 5 0,-5 0-10 16,0 0-14-16,0 0-5 0,0 0-12 0,-10 10-17 16,0-7-16-16,4 1-33 0,-3-1-111 0,-3-1-232 15,3 0 103-15</inkml:trace>
  <inkml:trace contextRef="#ctx0" brushRef="#br0" timeOffset="2367.23">20072 13075 148 0,'12'-3'130'0,"6"3"-11"0,1-1-10 0,3 0-10 15,-1-3-14-15,-2 4-11 0,1 0 1 0,-1 2-8 16,1 2-5-16,-2-1-10 0,-4-2-19 0,-3 2-31 16,2 0-33-16,-7-1-50 0,-2-2-77 0,1 3-170 15,-5-3 76-15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5FF204E6-A71C-444B-ACE1-F9E77464086C}" type="slidenum">
              <a:rPr lang="en-US" altLang="en-US" sz="1200">
                <a:solidFill>
                  <a:srgbClr val="000000"/>
                </a:solidFill>
              </a:rPr>
              <a:pPr/>
              <a:t>10</a:t>
            </a:fld>
            <a:endParaRPr lang="en-US" altLang="en-US" sz="1200">
              <a:solidFill>
                <a:srgbClr val="000000"/>
              </a:solidFill>
            </a:endParaRPr>
          </a:p>
        </p:txBody>
      </p:sp>
      <p:sp>
        <p:nvSpPr>
          <p:cNvPr id="75779" name="Rectangle 2"/>
          <p:cNvSpPr>
            <a:spLocks noGrp="1" noRot="1" noChangeAspect="1" noChangeArrowheads="1" noTextEdit="1"/>
          </p:cNvSpPr>
          <p:nvPr>
            <p:ph type="sldImg"/>
          </p:nvPr>
        </p:nvSpPr>
        <p:spPr>
          <a:ln/>
        </p:spPr>
      </p:sp>
      <p:sp>
        <p:nvSpPr>
          <p:cNvPr id="7578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1691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61665F69-9C45-4DC8-B47F-0CCCADEA12F1}" type="slidenum">
              <a:rPr lang="en-US" altLang="en-US" sz="1200">
                <a:solidFill>
                  <a:srgbClr val="000000"/>
                </a:solidFill>
              </a:rPr>
              <a:pPr/>
              <a:t>24</a:t>
            </a:fld>
            <a:endParaRPr lang="en-US" altLang="en-US" sz="1200">
              <a:solidFill>
                <a:srgbClr val="000000"/>
              </a:solidFill>
            </a:endParaRPr>
          </a:p>
        </p:txBody>
      </p:sp>
      <p:sp>
        <p:nvSpPr>
          <p:cNvPr id="89091" name="Rectangle 2"/>
          <p:cNvSpPr>
            <a:spLocks noGrp="1" noRot="1" noChangeAspect="1" noChangeArrowheads="1" noTextEdit="1"/>
          </p:cNvSpPr>
          <p:nvPr>
            <p:ph type="sldImg"/>
          </p:nvPr>
        </p:nvSpPr>
        <p:spPr>
          <a:ln/>
        </p:spPr>
      </p:sp>
      <p:sp>
        <p:nvSpPr>
          <p:cNvPr id="8909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51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A598A744-4DA5-4C4C-9C8D-2559562B1B5B}" type="slidenum">
              <a:rPr lang="en-US" altLang="en-US" sz="1200">
                <a:solidFill>
                  <a:srgbClr val="000000"/>
                </a:solidFill>
              </a:rPr>
              <a:pPr/>
              <a:t>25</a:t>
            </a:fld>
            <a:endParaRPr lang="en-US" altLang="en-US" sz="1200">
              <a:solidFill>
                <a:srgbClr val="000000"/>
              </a:solidFill>
            </a:endParaRPr>
          </a:p>
        </p:txBody>
      </p:sp>
      <p:sp>
        <p:nvSpPr>
          <p:cNvPr id="90115" name="Rectangle 2"/>
          <p:cNvSpPr>
            <a:spLocks noGrp="1" noRot="1" noChangeAspect="1" noChangeArrowheads="1" noTextEdit="1"/>
          </p:cNvSpPr>
          <p:nvPr>
            <p:ph type="sldImg"/>
          </p:nvPr>
        </p:nvSpPr>
        <p:spPr>
          <a:ln/>
        </p:spPr>
      </p:sp>
      <p:sp>
        <p:nvSpPr>
          <p:cNvPr id="9011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4373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2148A1CE-2690-4E35-BB81-A325BA251FAC}" type="slidenum">
              <a:rPr lang="en-US" altLang="en-US" sz="1200">
                <a:solidFill>
                  <a:srgbClr val="000000"/>
                </a:solidFill>
              </a:rPr>
              <a:pPr/>
              <a:t>26</a:t>
            </a:fld>
            <a:endParaRPr lang="en-US" altLang="en-US" sz="1200">
              <a:solidFill>
                <a:srgbClr val="000000"/>
              </a:solidFill>
            </a:endParaRPr>
          </a:p>
        </p:txBody>
      </p:sp>
      <p:sp>
        <p:nvSpPr>
          <p:cNvPr id="91139" name="Rectangle 2"/>
          <p:cNvSpPr>
            <a:spLocks noGrp="1" noRot="1" noChangeAspect="1" noChangeArrowheads="1" noTextEdit="1"/>
          </p:cNvSpPr>
          <p:nvPr>
            <p:ph type="sldImg"/>
          </p:nvPr>
        </p:nvSpPr>
        <p:spPr>
          <a:ln/>
        </p:spPr>
      </p:sp>
      <p:sp>
        <p:nvSpPr>
          <p:cNvPr id="9114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8070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DE441728-6811-4ED1-A613-5CFF879B9DE3}" type="slidenum">
              <a:rPr lang="en-US" altLang="en-US" sz="1200">
                <a:solidFill>
                  <a:srgbClr val="000000"/>
                </a:solidFill>
              </a:rPr>
              <a:pPr/>
              <a:t>27</a:t>
            </a:fld>
            <a:endParaRPr lang="en-US" altLang="en-US" sz="1200">
              <a:solidFill>
                <a:srgbClr val="000000"/>
              </a:solidFill>
            </a:endParaRPr>
          </a:p>
        </p:txBody>
      </p:sp>
      <p:sp>
        <p:nvSpPr>
          <p:cNvPr id="92163" name="Rectangle 2"/>
          <p:cNvSpPr>
            <a:spLocks noGrp="1" noRot="1" noChangeAspect="1" noChangeArrowheads="1" noTextEdit="1"/>
          </p:cNvSpPr>
          <p:nvPr>
            <p:ph type="sldImg"/>
          </p:nvPr>
        </p:nvSpPr>
        <p:spPr>
          <a:ln/>
        </p:spPr>
      </p:sp>
      <p:sp>
        <p:nvSpPr>
          <p:cNvPr id="92164"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312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FA95E60E-7782-4CE0-B050-A97D680DF756}" type="slidenum">
              <a:rPr lang="en-US" altLang="en-US" sz="1200">
                <a:solidFill>
                  <a:srgbClr val="000000"/>
                </a:solidFill>
              </a:rPr>
              <a:pPr/>
              <a:t>28</a:t>
            </a:fld>
            <a:endParaRPr lang="en-US" altLang="en-US" sz="1200">
              <a:solidFill>
                <a:srgbClr val="000000"/>
              </a:solidFill>
            </a:endParaRPr>
          </a:p>
        </p:txBody>
      </p:sp>
      <p:sp>
        <p:nvSpPr>
          <p:cNvPr id="93187" name="Rectangle 2"/>
          <p:cNvSpPr>
            <a:spLocks noGrp="1" noRot="1" noChangeAspect="1" noChangeArrowheads="1" noTextEdit="1"/>
          </p:cNvSpPr>
          <p:nvPr>
            <p:ph type="sldImg"/>
          </p:nvPr>
        </p:nvSpPr>
        <p:spPr>
          <a:ln/>
        </p:spPr>
      </p:sp>
      <p:sp>
        <p:nvSpPr>
          <p:cNvPr id="9318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07647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D4D6121-CD61-4F24-A310-7641B80DDAA6}" type="slidenum">
              <a:rPr lang="en-GB" smtClean="0">
                <a:solidFill>
                  <a:prstClr val="black"/>
                </a:solidFill>
              </a:rPr>
              <a:pPr/>
              <a:t>29</a:t>
            </a:fld>
            <a:endParaRPr lang="en-GB" dirty="0">
              <a:solidFill>
                <a:prstClr val="black"/>
              </a:solidFill>
            </a:endParaRPr>
          </a:p>
        </p:txBody>
      </p:sp>
    </p:spTree>
    <p:extLst>
      <p:ext uri="{BB962C8B-B14F-4D97-AF65-F5344CB8AC3E}">
        <p14:creationId xmlns:p14="http://schemas.microsoft.com/office/powerpoint/2010/main" val="20092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D4D6121-CD61-4F24-A310-7641B80DDAA6}"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3793418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CBB4C4F3-42EE-4D2B-AC1F-E49B5C918F89}" type="slidenum">
              <a:rPr lang="en-US" altLang="en-US" sz="1200">
                <a:solidFill>
                  <a:srgbClr val="000000"/>
                </a:solidFill>
              </a:rPr>
              <a:pPr/>
              <a:t>32</a:t>
            </a:fld>
            <a:endParaRPr lang="en-US" altLang="en-US" sz="1200">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7883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39</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AEAEC-D68A-1FFD-1651-505A190DCF38}"/>
            </a:ext>
          </a:extLst>
        </p:cNvPr>
        <p:cNvGrpSpPr/>
        <p:nvPr/>
      </p:nvGrpSpPr>
      <p:grpSpPr>
        <a:xfrm>
          <a:off x="0" y="0"/>
          <a:ext cx="0" cy="0"/>
          <a:chOff x="0" y="0"/>
          <a:chExt cx="0" cy="0"/>
        </a:xfrm>
      </p:grpSpPr>
      <p:sp>
        <p:nvSpPr>
          <p:cNvPr id="80898" name="Rectangle 7">
            <a:extLst>
              <a:ext uri="{FF2B5EF4-FFF2-40B4-BE49-F238E27FC236}">
                <a16:creationId xmlns:a16="http://schemas.microsoft.com/office/drawing/2014/main" id="{E02FCF48-A406-BB45-BDEF-6FF7F11E2EB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DCD87F04-F0CE-41CC-B488-F4FFCBBE2B6C}" type="slidenum">
              <a:rPr lang="en-US" altLang="en-US" sz="1200">
                <a:solidFill>
                  <a:srgbClr val="000000"/>
                </a:solidFill>
              </a:rPr>
              <a:pPr/>
              <a:t>11</a:t>
            </a:fld>
            <a:endParaRPr lang="en-US" altLang="en-US" sz="1200">
              <a:solidFill>
                <a:srgbClr val="000000"/>
              </a:solidFill>
            </a:endParaRPr>
          </a:p>
        </p:txBody>
      </p:sp>
      <p:sp>
        <p:nvSpPr>
          <p:cNvPr id="87043" name="Rectangle 2">
            <a:extLst>
              <a:ext uri="{FF2B5EF4-FFF2-40B4-BE49-F238E27FC236}">
                <a16:creationId xmlns:a16="http://schemas.microsoft.com/office/drawing/2014/main" id="{758D6E37-9534-D089-A7CE-DC594F786438}"/>
              </a:ext>
            </a:extLst>
          </p:cNvPr>
          <p:cNvSpPr>
            <a:spLocks noGrp="1" noRot="1" noChangeAspect="1" noChangeArrowheads="1" noTextEdit="1"/>
          </p:cNvSpPr>
          <p:nvPr>
            <p:ph type="sldImg"/>
          </p:nvPr>
        </p:nvSpPr>
        <p:spPr>
          <a:ln/>
        </p:spPr>
      </p:sp>
      <p:sp>
        <p:nvSpPr>
          <p:cNvPr id="87044" name="Rectangle 4">
            <a:extLst>
              <a:ext uri="{FF2B5EF4-FFF2-40B4-BE49-F238E27FC236}">
                <a16:creationId xmlns:a16="http://schemas.microsoft.com/office/drawing/2014/main" id="{B4B15818-2631-D060-FF42-6C3001B9E7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4543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8D4D6121-CD61-4F24-A310-7641B80DDAA6}" type="slidenum">
              <a:rPr lang="en-GB" smtClean="0"/>
              <a:pPr/>
              <a:t>14</a:t>
            </a:fld>
            <a:endParaRPr lang="en-GB" dirty="0"/>
          </a:p>
        </p:txBody>
      </p:sp>
    </p:spTree>
    <p:extLst>
      <p:ext uri="{BB962C8B-B14F-4D97-AF65-F5344CB8AC3E}">
        <p14:creationId xmlns:p14="http://schemas.microsoft.com/office/powerpoint/2010/main" val="41757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67B4E02-654D-467A-86EA-0C3AAB8B5630}" type="slidenum">
              <a:rPr lang="en-GB" smtClean="0">
                <a:solidFill>
                  <a:prstClr val="black"/>
                </a:solidFill>
              </a:rPr>
              <a:pPr/>
              <a:t>17</a:t>
            </a:fld>
            <a:endParaRPr lang="en-GB">
              <a:solidFill>
                <a:prstClr val="black"/>
              </a:solidFill>
            </a:endParaRPr>
          </a:p>
        </p:txBody>
      </p:sp>
    </p:spTree>
    <p:extLst>
      <p:ext uri="{BB962C8B-B14F-4D97-AF65-F5344CB8AC3E}">
        <p14:creationId xmlns:p14="http://schemas.microsoft.com/office/powerpoint/2010/main" val="352914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67B4E02-654D-467A-86EA-0C3AAB8B5630}"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294133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67B4E02-654D-467A-86EA-0C3AAB8B5630}"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141832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67B4E02-654D-467A-86EA-0C3AAB8B5630}" type="slidenum">
              <a:rPr lang="en-GB" smtClean="0">
                <a:solidFill>
                  <a:prstClr val="black"/>
                </a:solidFill>
              </a:rPr>
              <a:pPr/>
              <a:t>20</a:t>
            </a:fld>
            <a:endParaRPr lang="en-GB">
              <a:solidFill>
                <a:prstClr val="black"/>
              </a:solidFill>
            </a:endParaRPr>
          </a:p>
        </p:txBody>
      </p:sp>
    </p:spTree>
    <p:extLst>
      <p:ext uri="{BB962C8B-B14F-4D97-AF65-F5344CB8AC3E}">
        <p14:creationId xmlns:p14="http://schemas.microsoft.com/office/powerpoint/2010/main" val="952712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DCD87F04-F0CE-41CC-B488-F4FFCBBE2B6C}" type="slidenum">
              <a:rPr lang="en-US" altLang="en-US" sz="1200">
                <a:solidFill>
                  <a:srgbClr val="000000"/>
                </a:solidFill>
              </a:rPr>
              <a:pPr/>
              <a:t>21</a:t>
            </a:fld>
            <a:endParaRPr lang="en-US" altLang="en-US" sz="1200">
              <a:solidFill>
                <a:srgbClr val="000000"/>
              </a:solidFill>
            </a:endParaRPr>
          </a:p>
        </p:txBody>
      </p:sp>
      <p:sp>
        <p:nvSpPr>
          <p:cNvPr id="87043" name="Rectangle 2"/>
          <p:cNvSpPr>
            <a:spLocks noGrp="1" noRot="1" noChangeAspect="1" noChangeArrowheads="1" noTextEdit="1"/>
          </p:cNvSpPr>
          <p:nvPr>
            <p:ph type="sldImg"/>
          </p:nvPr>
        </p:nvSpPr>
        <p:spPr>
          <a:ln/>
        </p:spPr>
      </p:sp>
      <p:sp>
        <p:nvSpPr>
          <p:cNvPr id="87044"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4798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19A31A5D-E6A9-4F46-AA50-C2E4118459D1}" type="slidenum">
              <a:rPr lang="en-US" altLang="en-US" sz="1200">
                <a:solidFill>
                  <a:srgbClr val="000000"/>
                </a:solidFill>
              </a:rPr>
              <a:pPr/>
              <a:t>23</a:t>
            </a:fld>
            <a:endParaRPr lang="en-US" altLang="en-US" sz="1200">
              <a:solidFill>
                <a:srgbClr val="000000"/>
              </a:solidFill>
            </a:endParaRPr>
          </a:p>
        </p:txBody>
      </p:sp>
      <p:sp>
        <p:nvSpPr>
          <p:cNvPr id="88067" name="Rectangle 2"/>
          <p:cNvSpPr>
            <a:spLocks noGrp="1" noRot="1" noChangeAspect="1" noChangeArrowheads="1" noTextEdit="1"/>
          </p:cNvSpPr>
          <p:nvPr>
            <p:ph type="sldImg"/>
          </p:nvPr>
        </p:nvSpPr>
        <p:spPr>
          <a:ln/>
        </p:spPr>
      </p:sp>
      <p:sp>
        <p:nvSpPr>
          <p:cNvPr id="8806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01837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5 - Team Leadership</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5 - Team Leadership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5 - Team Leadership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5 - Team Leadership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5 - Team Leadership</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2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r>
              <a:rPr lang="en-US"/>
              <a:t>IT2090</a:t>
            </a:r>
            <a:endParaRPr lang="en-GB" dirty="0"/>
          </a:p>
        </p:txBody>
      </p:sp>
      <p:sp>
        <p:nvSpPr>
          <p:cNvPr id="4" name="Rectangle 6"/>
          <p:cNvSpPr>
            <a:spLocks noGrp="1" noChangeArrowheads="1"/>
          </p:cNvSpPr>
          <p:nvPr>
            <p:ph type="ftr" sz="quarter" idx="11"/>
          </p:nvPr>
        </p:nvSpPr>
        <p:spPr>
          <a:ln/>
        </p:spPr>
        <p:txBody>
          <a:bodyPr/>
          <a:lstStyle>
            <a:lvl1pPr>
              <a:defRPr/>
            </a:lvl1pPr>
          </a:lstStyle>
          <a:p>
            <a:r>
              <a:rPr lang="en-GB"/>
              <a:t>Lecture 5 - Team Leadership</a:t>
            </a:r>
            <a:endParaRPr lang="en-GB" dirty="0"/>
          </a:p>
        </p:txBody>
      </p:sp>
      <p:sp>
        <p:nvSpPr>
          <p:cNvPr id="5" name="Rectangle 7"/>
          <p:cNvSpPr>
            <a:spLocks noGrp="1" noChangeArrowheads="1"/>
          </p:cNvSpPr>
          <p:nvPr>
            <p:ph type="sldNum" sz="quarter" idx="12"/>
          </p:nvPr>
        </p:nvSpPr>
        <p:spPr>
          <a:ln/>
        </p:spPr>
        <p:txBody>
          <a:bodyPr/>
          <a:lstStyle>
            <a:lvl1pPr>
              <a:defRPr/>
            </a:lvl1pPr>
          </a:lstStyle>
          <a:p>
            <a:fld id="{C0F86B50-702B-43C9-A487-814A85173ABD}" type="slidenum">
              <a:rPr lang="en-GB" smtClean="0"/>
              <a:pPr/>
              <a:t>‹#›</a:t>
            </a:fld>
            <a:endParaRPr lang="en-GB" dirty="0"/>
          </a:p>
        </p:txBody>
      </p:sp>
    </p:spTree>
    <p:extLst>
      <p:ext uri="{BB962C8B-B14F-4D97-AF65-F5344CB8AC3E}">
        <p14:creationId xmlns:p14="http://schemas.microsoft.com/office/powerpoint/2010/main" val="201964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5 - Team Leadership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5 - Team Leadership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67" r:id="rId17"/>
    <p:sldLayoutId id="2147484180" r:id="rId1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4.xml"/><Relationship Id="rId5" Type="http://schemas.openxmlformats.org/officeDocument/2006/relationships/image" Target="../media/image130.png"/></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4.xml"/><Relationship Id="rId6" Type="http://schemas.openxmlformats.org/officeDocument/2006/relationships/image" Target="../media/image14.jpeg"/><Relationship Id="rId5" Type="http://schemas.openxmlformats.org/officeDocument/2006/relationships/hyperlink" Target="http://www.flickr.com/photos/quitelucid/246651511/in/photostream/" TargetMode="Externa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58000" y="1525633"/>
            <a:ext cx="4343400" cy="3161002"/>
          </a:xfrm>
        </p:spPr>
        <p:txBody>
          <a:bodyPr>
            <a:normAutofit fontScale="90000"/>
          </a:bodyPr>
          <a:lstStyle/>
          <a:p>
            <a:pPr algn="ctr"/>
            <a:br>
              <a:rPr lang="en-US" sz="4400" b="1" dirty="0"/>
            </a:br>
            <a:r>
              <a:rPr lang="en-US" sz="4400" b="1" dirty="0">
                <a:solidFill>
                  <a:srgbClr val="FFC000"/>
                </a:solidFill>
              </a:rPr>
              <a:t>Team Leadership</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“Must be able to build cohesive and productive work and project teams in order to achieve the required outputs, either as a work unit or as a component within the organization..”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592422" y="4890973"/>
            <a:ext cx="4608977"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4" name="Picture 3">
            <a:extLst>
              <a:ext uri="{FF2B5EF4-FFF2-40B4-BE49-F238E27FC236}">
                <a16:creationId xmlns:a16="http://schemas.microsoft.com/office/drawing/2014/main" id="{95CCFCE4-DA2A-3CE8-36DB-C717A3EFA86C}"/>
              </a:ext>
            </a:extLst>
          </p:cNvPr>
          <p:cNvPicPr>
            <a:picLocks noChangeAspect="1"/>
          </p:cNvPicPr>
          <p:nvPr/>
        </p:nvPicPr>
        <p:blipFill>
          <a:blip r:embed="rId2"/>
          <a:stretch>
            <a:fillRect/>
          </a:stretch>
        </p:blipFill>
        <p:spPr>
          <a:xfrm>
            <a:off x="1066800" y="1505704"/>
            <a:ext cx="5525623" cy="3453514"/>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12652" y="57883"/>
            <a:ext cx="8229600" cy="1066800"/>
          </a:xfrm>
        </p:spPr>
        <p:txBody>
          <a:bodyPr/>
          <a:lstStyle/>
          <a:p>
            <a:pPr>
              <a:defRPr/>
            </a:pPr>
            <a:r>
              <a:rPr kumimoji="1" lang="en-US" dirty="0">
                <a:solidFill>
                  <a:schemeClr val="accent2">
                    <a:lumMod val="75000"/>
                  </a:schemeClr>
                </a:solidFill>
              </a:rPr>
              <a:t>Leadership Perspectives</a:t>
            </a:r>
            <a:endParaRPr kumimoji="1" lang="en-US" sz="2800" dirty="0">
              <a:solidFill>
                <a:schemeClr val="accent2">
                  <a:lumMod val="75000"/>
                </a:schemeClr>
              </a:solidFill>
            </a:endParaRPr>
          </a:p>
        </p:txBody>
      </p:sp>
      <p:sp>
        <p:nvSpPr>
          <p:cNvPr id="13" name="Oval 2"/>
          <p:cNvSpPr>
            <a:spLocks noChangeArrowheads="1"/>
          </p:cNvSpPr>
          <p:nvPr/>
        </p:nvSpPr>
        <p:spPr bwMode="auto">
          <a:xfrm>
            <a:off x="3200400" y="1981200"/>
            <a:ext cx="5562600" cy="3505200"/>
          </a:xfrm>
          <a:prstGeom prst="ellipse">
            <a:avLst/>
          </a:prstGeom>
          <a:noFill/>
          <a:ln w="50800">
            <a:solidFill>
              <a:schemeClr val="tx1"/>
            </a:solidFill>
            <a:round/>
            <a:headEnd/>
            <a:tailEnd/>
          </a:ln>
          <a:effectLst/>
        </p:spPr>
        <p:txBody>
          <a:bodyPr wrap="none" anchor="ctr"/>
          <a:lstStyle/>
          <a:p>
            <a:pPr algn="ctr" eaLnBrk="0" fontAlgn="base" hangingPunct="0">
              <a:spcBef>
                <a:spcPct val="0"/>
              </a:spcBef>
              <a:spcAft>
                <a:spcPct val="0"/>
              </a:spcAft>
              <a:defRPr/>
            </a:pPr>
            <a:r>
              <a:rPr lang="en-AU" altLang="en-US" sz="6000" b="1" dirty="0">
                <a:solidFill>
                  <a:prstClr val="black"/>
                </a:solidFill>
                <a:effectLst>
                  <a:outerShdw blurRad="38100" dist="38100" dir="2700000" algn="tl">
                    <a:srgbClr val="C0C0C0"/>
                  </a:outerShdw>
                </a:effectLst>
                <a:cs typeface="Arial" panose="020B0604020202020204" pitchFamily="34" charset="0"/>
              </a:rPr>
              <a:t>Leadership</a:t>
            </a:r>
          </a:p>
          <a:p>
            <a:pPr algn="ctr" eaLnBrk="0" fontAlgn="base" hangingPunct="0">
              <a:spcBef>
                <a:spcPct val="0"/>
              </a:spcBef>
              <a:spcAft>
                <a:spcPct val="0"/>
              </a:spcAft>
              <a:defRPr/>
            </a:pPr>
            <a:r>
              <a:rPr lang="en-AU" altLang="en-US" sz="6000" b="1" dirty="0">
                <a:solidFill>
                  <a:prstClr val="black"/>
                </a:solidFill>
                <a:effectLst>
                  <a:outerShdw blurRad="38100" dist="38100" dir="2700000" algn="tl">
                    <a:srgbClr val="C0C0C0"/>
                  </a:outerShdw>
                </a:effectLst>
                <a:cs typeface="Arial" panose="020B0604020202020204" pitchFamily="34" charset="0"/>
              </a:rPr>
              <a:t> Perspectives</a:t>
            </a:r>
          </a:p>
        </p:txBody>
      </p:sp>
      <p:sp>
        <p:nvSpPr>
          <p:cNvPr id="14" name="Rectangle 3"/>
          <p:cNvSpPr>
            <a:spLocks noChangeArrowheads="1"/>
          </p:cNvSpPr>
          <p:nvPr/>
        </p:nvSpPr>
        <p:spPr bwMode="auto">
          <a:xfrm>
            <a:off x="5105400" y="990600"/>
            <a:ext cx="2057400" cy="11430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2200" dirty="0">
                <a:solidFill>
                  <a:prstClr val="white"/>
                </a:solidFill>
                <a:effectLst>
                  <a:outerShdw blurRad="38100" dist="38100" dir="2700000" algn="tl">
                    <a:srgbClr val="000000"/>
                  </a:outerShdw>
                </a:effectLst>
                <a:cs typeface="Arial" panose="020B0604020202020204" pitchFamily="34" charset="0"/>
              </a:rPr>
              <a:t>1- </a:t>
            </a:r>
            <a:r>
              <a:rPr lang="en-US" altLang="ar-SA" sz="2200" dirty="0">
                <a:solidFill>
                  <a:prstClr val="white"/>
                </a:solidFill>
                <a:effectLst>
                  <a:outerShdw blurRad="38100" dist="38100" dir="2700000" algn="tl">
                    <a:srgbClr val="000000"/>
                  </a:outerShdw>
                </a:effectLst>
              </a:rPr>
              <a:t>Trait</a:t>
            </a:r>
            <a:endParaRPr lang="en-AU" altLang="en-US" sz="2200" dirty="0">
              <a:solidFill>
                <a:prstClr val="white"/>
              </a:solidFill>
              <a:effectLst>
                <a:outerShdw blurRad="38100" dist="38100" dir="2700000" algn="tl">
                  <a:srgbClr val="000000"/>
                </a:outerShdw>
              </a:effectLst>
              <a:cs typeface="Arial" panose="020B0604020202020204" pitchFamily="34" charset="0"/>
            </a:endParaRPr>
          </a:p>
          <a:p>
            <a:pPr algn="ctr" eaLnBrk="0" fontAlgn="base" hangingPunct="0">
              <a:lnSpc>
                <a:spcPct val="90000"/>
              </a:lnSpc>
              <a:spcBef>
                <a:spcPct val="0"/>
              </a:spcBef>
              <a:spcAft>
                <a:spcPct val="0"/>
              </a:spcAft>
              <a:defRPr/>
            </a:pPr>
            <a:r>
              <a:rPr lang="en-AU" altLang="en-US" sz="2200" dirty="0">
                <a:solidFill>
                  <a:prstClr val="white"/>
                </a:solidFill>
                <a:effectLst>
                  <a:outerShdw blurRad="38100" dist="38100" dir="2700000" algn="tl">
                    <a:srgbClr val="000000"/>
                  </a:outerShdw>
                </a:effectLst>
                <a:cs typeface="Arial" panose="020B0604020202020204" pitchFamily="34" charset="0"/>
              </a:rPr>
              <a:t>Perspective</a:t>
            </a:r>
          </a:p>
        </p:txBody>
      </p:sp>
      <p:sp>
        <p:nvSpPr>
          <p:cNvPr id="15" name="Rectangle 4"/>
          <p:cNvSpPr>
            <a:spLocks noChangeArrowheads="1"/>
          </p:cNvSpPr>
          <p:nvPr/>
        </p:nvSpPr>
        <p:spPr bwMode="auto">
          <a:xfrm>
            <a:off x="8534400" y="3048000"/>
            <a:ext cx="2057400" cy="11430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2-Behavior</a:t>
            </a:r>
          </a:p>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Perspective</a:t>
            </a:r>
          </a:p>
        </p:txBody>
      </p:sp>
      <p:sp>
        <p:nvSpPr>
          <p:cNvPr id="16" name="Rectangle 5"/>
          <p:cNvSpPr>
            <a:spLocks noChangeArrowheads="1"/>
          </p:cNvSpPr>
          <p:nvPr/>
        </p:nvSpPr>
        <p:spPr bwMode="auto">
          <a:xfrm>
            <a:off x="5181600" y="5257800"/>
            <a:ext cx="2057400" cy="11430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3-Contingency</a:t>
            </a:r>
          </a:p>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Perspective</a:t>
            </a:r>
          </a:p>
        </p:txBody>
      </p:sp>
      <p:sp>
        <p:nvSpPr>
          <p:cNvPr id="18" name="Rectangle 7"/>
          <p:cNvSpPr>
            <a:spLocks noChangeArrowheads="1"/>
          </p:cNvSpPr>
          <p:nvPr/>
        </p:nvSpPr>
        <p:spPr bwMode="auto">
          <a:xfrm>
            <a:off x="1524000" y="3276600"/>
            <a:ext cx="2438400" cy="11430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4-Transformational</a:t>
            </a:r>
          </a:p>
          <a:p>
            <a:pPr algn="ctr" eaLnBrk="0" fontAlgn="base" hangingPunct="0">
              <a:lnSpc>
                <a:spcPct val="90000"/>
              </a:lnSpc>
              <a:spcBef>
                <a:spcPct val="0"/>
              </a:spcBef>
              <a:spcAft>
                <a:spcPct val="0"/>
              </a:spcAft>
              <a:defRPr/>
            </a:pPr>
            <a:r>
              <a:rPr lang="en-AU" altLang="en-US" sz="2200">
                <a:solidFill>
                  <a:prstClr val="white"/>
                </a:solidFill>
                <a:effectLst>
                  <a:outerShdw blurRad="38100" dist="38100" dir="2700000" algn="tl">
                    <a:srgbClr val="000000"/>
                  </a:outerShdw>
                </a:effectLst>
                <a:cs typeface="Arial" panose="020B0604020202020204" pitchFamily="34" charset="0"/>
              </a:rPr>
              <a:t>Perspective</a:t>
            </a:r>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10</a:t>
            </a:fld>
            <a:endParaRPr lang="en-US" altLang="en-US"/>
          </a:p>
        </p:txBody>
      </p:sp>
      <p:sp>
        <p:nvSpPr>
          <p:cNvPr id="3" name="Date Placeholder 2">
            <a:extLst>
              <a:ext uri="{FF2B5EF4-FFF2-40B4-BE49-F238E27FC236}">
                <a16:creationId xmlns:a16="http://schemas.microsoft.com/office/drawing/2014/main" id="{E69B0AC8-2A47-9AC4-169B-8E9A94EF4569}"/>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B705BCF9-BC79-9CD4-BE09-CFBAE2F5B82C}"/>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253937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E223E-378D-3A48-63EB-9F7C9762C9D5}"/>
            </a:ext>
          </a:extLst>
        </p:cNvPr>
        <p:cNvGrpSpPr/>
        <p:nvPr/>
      </p:nvGrpSpPr>
      <p:grpSpPr>
        <a:xfrm>
          <a:off x="0" y="0"/>
          <a:ext cx="0" cy="0"/>
          <a:chOff x="0" y="0"/>
          <a:chExt cx="0" cy="0"/>
        </a:xfrm>
      </p:grpSpPr>
      <p:sp>
        <p:nvSpPr>
          <p:cNvPr id="26626" name="Rectangle 2">
            <a:extLst>
              <a:ext uri="{FF2B5EF4-FFF2-40B4-BE49-F238E27FC236}">
                <a16:creationId xmlns:a16="http://schemas.microsoft.com/office/drawing/2014/main" id="{36E0DC93-34D9-744E-7AD6-BABD5A72F3F4}"/>
              </a:ext>
            </a:extLst>
          </p:cNvPr>
          <p:cNvSpPr>
            <a:spLocks noGrp="1" noChangeArrowheads="1"/>
          </p:cNvSpPr>
          <p:nvPr>
            <p:ph type="title"/>
          </p:nvPr>
        </p:nvSpPr>
        <p:spPr>
          <a:xfrm>
            <a:off x="1905000" y="228600"/>
            <a:ext cx="8229600" cy="1066800"/>
          </a:xfrm>
        </p:spPr>
        <p:txBody>
          <a:bodyPr/>
          <a:lstStyle/>
          <a:p>
            <a:pPr>
              <a:defRPr/>
            </a:pPr>
            <a:r>
              <a:rPr kumimoji="1" lang="en-US" dirty="0">
                <a:solidFill>
                  <a:schemeClr val="accent2">
                    <a:lumMod val="75000"/>
                  </a:schemeClr>
                </a:solidFill>
              </a:rPr>
              <a:t>Leadership Perspectives</a:t>
            </a:r>
            <a:endParaRPr kumimoji="1" lang="en-US" sz="2800" dirty="0">
              <a:solidFill>
                <a:schemeClr val="accent2">
                  <a:lumMod val="75000"/>
                </a:schemeClr>
              </a:solidFill>
            </a:endParaRPr>
          </a:p>
        </p:txBody>
      </p:sp>
      <p:sp>
        <p:nvSpPr>
          <p:cNvPr id="15" name="Rectangle 4">
            <a:extLst>
              <a:ext uri="{FF2B5EF4-FFF2-40B4-BE49-F238E27FC236}">
                <a16:creationId xmlns:a16="http://schemas.microsoft.com/office/drawing/2014/main" id="{BE92BD6E-1E08-8238-7471-3734B03E4FAB}"/>
              </a:ext>
            </a:extLst>
          </p:cNvPr>
          <p:cNvSpPr>
            <a:spLocks noChangeArrowheads="1"/>
          </p:cNvSpPr>
          <p:nvPr/>
        </p:nvSpPr>
        <p:spPr bwMode="auto">
          <a:xfrm>
            <a:off x="4495800" y="2895600"/>
            <a:ext cx="3429000" cy="22098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3600" dirty="0">
                <a:solidFill>
                  <a:prstClr val="white"/>
                </a:solidFill>
                <a:effectLst>
                  <a:outerShdw blurRad="38100" dist="38100" dir="2700000" algn="tl">
                    <a:srgbClr val="000000"/>
                  </a:outerShdw>
                </a:effectLst>
                <a:cs typeface="Arial" panose="020B0604020202020204" pitchFamily="34" charset="0"/>
              </a:rPr>
              <a:t>1-Trait</a:t>
            </a:r>
          </a:p>
          <a:p>
            <a:pPr algn="ctr" eaLnBrk="0" fontAlgn="base" hangingPunct="0">
              <a:lnSpc>
                <a:spcPct val="90000"/>
              </a:lnSpc>
              <a:spcBef>
                <a:spcPct val="0"/>
              </a:spcBef>
              <a:spcAft>
                <a:spcPct val="0"/>
              </a:spcAft>
              <a:defRPr/>
            </a:pPr>
            <a:r>
              <a:rPr lang="en-AU" altLang="en-US" sz="3600" dirty="0">
                <a:solidFill>
                  <a:prstClr val="white"/>
                </a:solidFill>
                <a:effectLst>
                  <a:outerShdw blurRad="38100" dist="38100" dir="2700000" algn="tl">
                    <a:srgbClr val="000000"/>
                  </a:outerShdw>
                </a:effectLst>
                <a:cs typeface="Arial" panose="020B0604020202020204" pitchFamily="34" charset="0"/>
              </a:rPr>
              <a:t>Perspective</a:t>
            </a:r>
          </a:p>
        </p:txBody>
      </p:sp>
      <p:sp>
        <p:nvSpPr>
          <p:cNvPr id="2" name="Slide Number Placeholder 1">
            <a:extLst>
              <a:ext uri="{FF2B5EF4-FFF2-40B4-BE49-F238E27FC236}">
                <a16:creationId xmlns:a16="http://schemas.microsoft.com/office/drawing/2014/main" id="{B47494EC-4DE2-2CEB-E633-65C1B025C6D0}"/>
              </a:ext>
            </a:extLst>
          </p:cNvPr>
          <p:cNvSpPr>
            <a:spLocks noGrp="1"/>
          </p:cNvSpPr>
          <p:nvPr>
            <p:ph type="sldNum" sz="quarter" idx="12"/>
          </p:nvPr>
        </p:nvSpPr>
        <p:spPr/>
        <p:txBody>
          <a:bodyPr/>
          <a:lstStyle/>
          <a:p>
            <a:fld id="{E20359BE-6600-4572-9CD7-6EAD14461C82}" type="slidenum">
              <a:rPr lang="en-US" altLang="en-US" smtClean="0"/>
              <a:pPr/>
              <a:t>11</a:t>
            </a:fld>
            <a:endParaRPr lang="en-US" altLang="en-US"/>
          </a:p>
        </p:txBody>
      </p:sp>
      <p:sp>
        <p:nvSpPr>
          <p:cNvPr id="3" name="Date Placeholder 2">
            <a:extLst>
              <a:ext uri="{FF2B5EF4-FFF2-40B4-BE49-F238E27FC236}">
                <a16:creationId xmlns:a16="http://schemas.microsoft.com/office/drawing/2014/main" id="{5FEB0203-770F-C9EC-DCC3-02C15D0025A6}"/>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05B066CE-C500-696A-95F3-40A4D29FD89D}"/>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63952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6273-2EAF-4523-9A3B-6AF9993CCAD5}"/>
              </a:ext>
            </a:extLst>
          </p:cNvPr>
          <p:cNvSpPr>
            <a:spLocks noGrp="1"/>
          </p:cNvSpPr>
          <p:nvPr>
            <p:ph type="title"/>
          </p:nvPr>
        </p:nvSpPr>
        <p:spPr/>
        <p:txBody>
          <a:bodyPr/>
          <a:lstStyle/>
          <a:p>
            <a:r>
              <a:rPr lang="en-US" dirty="0"/>
              <a:t>Leadership Theories</a:t>
            </a:r>
          </a:p>
        </p:txBody>
      </p:sp>
      <p:sp>
        <p:nvSpPr>
          <p:cNvPr id="3" name="Content Placeholder 2">
            <a:extLst>
              <a:ext uri="{FF2B5EF4-FFF2-40B4-BE49-F238E27FC236}">
                <a16:creationId xmlns:a16="http://schemas.microsoft.com/office/drawing/2014/main" id="{A2F06DCD-F36C-4D56-A074-7C4DAF38DE10}"/>
              </a:ext>
            </a:extLst>
          </p:cNvPr>
          <p:cNvSpPr>
            <a:spLocks noGrp="1"/>
          </p:cNvSpPr>
          <p:nvPr>
            <p:ph idx="1"/>
          </p:nvPr>
        </p:nvSpPr>
        <p:spPr>
          <a:xfrm>
            <a:off x="1099991" y="1609105"/>
            <a:ext cx="5529717" cy="4029695"/>
          </a:xfrm>
        </p:spPr>
        <p:txBody>
          <a:bodyPr>
            <a:normAutofit/>
          </a:bodyPr>
          <a:lstStyle/>
          <a:p>
            <a:pPr>
              <a:lnSpc>
                <a:spcPct val="80000"/>
              </a:lnSpc>
              <a:buFont typeface="Arial" panose="020B0604020202020204" pitchFamily="34" charset="0"/>
              <a:buNone/>
            </a:pPr>
            <a:r>
              <a:rPr lang="en-GB" altLang="en-US" sz="2400" b="1" dirty="0"/>
              <a:t>Early Theories: </a:t>
            </a:r>
          </a:p>
          <a:p>
            <a:pPr>
              <a:lnSpc>
                <a:spcPct val="80000"/>
              </a:lnSpc>
              <a:buFont typeface="Arial" panose="020B0604020202020204" pitchFamily="34" charset="0"/>
              <a:buNone/>
            </a:pPr>
            <a:r>
              <a:rPr lang="en-GB" altLang="en-US" sz="2400" b="1" dirty="0"/>
              <a:t>Great Man Theories </a:t>
            </a:r>
            <a:r>
              <a:rPr lang="en-GB" altLang="en-US" sz="2400" dirty="0"/>
              <a:t>	</a:t>
            </a:r>
          </a:p>
          <a:p>
            <a:pPr>
              <a:lnSpc>
                <a:spcPct val="80000"/>
              </a:lnSpc>
            </a:pPr>
            <a:r>
              <a:rPr lang="en-GB" altLang="en-US" sz="2400" dirty="0"/>
              <a:t>Leaders are exceptional people, born with innate qualities, destined to lead </a:t>
            </a:r>
          </a:p>
          <a:p>
            <a:pPr>
              <a:lnSpc>
                <a:spcPct val="80000"/>
              </a:lnSpc>
            </a:pPr>
            <a:r>
              <a:rPr lang="en-GB" altLang="en-US" sz="2400" dirty="0"/>
              <a:t>Term 'man' was intentional - concept was primarily male, military and Western </a:t>
            </a:r>
          </a:p>
        </p:txBody>
      </p:sp>
      <p:sp>
        <p:nvSpPr>
          <p:cNvPr id="6" name="Date Placeholder 5">
            <a:extLst>
              <a:ext uri="{FF2B5EF4-FFF2-40B4-BE49-F238E27FC236}">
                <a16:creationId xmlns:a16="http://schemas.microsoft.com/office/drawing/2014/main" id="{71C00913-3584-B14B-8D04-1C8CE0F59F88}"/>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82C7C0C-018B-27A6-2A8D-0996E345EFEC}"/>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E3E13EE6-36F4-EADE-3019-926B69F7E556}"/>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9" name="Picture 8">
            <a:extLst>
              <a:ext uri="{FF2B5EF4-FFF2-40B4-BE49-F238E27FC236}">
                <a16:creationId xmlns:a16="http://schemas.microsoft.com/office/drawing/2014/main" id="{5CCB4554-FC30-8C49-5125-C0A9369522C2}"/>
              </a:ext>
            </a:extLst>
          </p:cNvPr>
          <p:cNvPicPr>
            <a:picLocks noChangeAspect="1"/>
          </p:cNvPicPr>
          <p:nvPr/>
        </p:nvPicPr>
        <p:blipFill>
          <a:blip r:embed="rId2"/>
          <a:stretch>
            <a:fillRect/>
          </a:stretch>
        </p:blipFill>
        <p:spPr>
          <a:xfrm>
            <a:off x="7620000" y="297224"/>
            <a:ext cx="4114798" cy="5853747"/>
          </a:xfrm>
          <a:prstGeom prst="rect">
            <a:avLst/>
          </a:prstGeom>
        </p:spPr>
      </p:pic>
    </p:spTree>
    <p:extLst>
      <p:ext uri="{BB962C8B-B14F-4D97-AF65-F5344CB8AC3E}">
        <p14:creationId xmlns:p14="http://schemas.microsoft.com/office/powerpoint/2010/main" val="16148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006D-266F-872A-9586-F2E1E2803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9A08A-A1A3-495B-9235-CC1F7C9F97EF}"/>
              </a:ext>
            </a:extLst>
          </p:cNvPr>
          <p:cNvSpPr>
            <a:spLocks noGrp="1"/>
          </p:cNvSpPr>
          <p:nvPr>
            <p:ph type="title"/>
          </p:nvPr>
        </p:nvSpPr>
        <p:spPr/>
        <p:txBody>
          <a:bodyPr/>
          <a:lstStyle/>
          <a:p>
            <a:r>
              <a:rPr lang="en-US" dirty="0"/>
              <a:t>Leadership Theories</a:t>
            </a:r>
          </a:p>
        </p:txBody>
      </p:sp>
      <p:sp>
        <p:nvSpPr>
          <p:cNvPr id="3" name="Content Placeholder 2">
            <a:extLst>
              <a:ext uri="{FF2B5EF4-FFF2-40B4-BE49-F238E27FC236}">
                <a16:creationId xmlns:a16="http://schemas.microsoft.com/office/drawing/2014/main" id="{584F5AAA-C247-EBC6-6B2A-A79C48DEF7C6}"/>
              </a:ext>
            </a:extLst>
          </p:cNvPr>
          <p:cNvSpPr>
            <a:spLocks noGrp="1"/>
          </p:cNvSpPr>
          <p:nvPr>
            <p:ph idx="1"/>
          </p:nvPr>
        </p:nvSpPr>
        <p:spPr>
          <a:xfrm>
            <a:off x="1099991" y="1609105"/>
            <a:ext cx="9992018" cy="4419599"/>
          </a:xfrm>
        </p:spPr>
        <p:txBody>
          <a:bodyPr>
            <a:normAutofit/>
          </a:bodyPr>
          <a:lstStyle/>
          <a:p>
            <a:pPr>
              <a:lnSpc>
                <a:spcPct val="80000"/>
              </a:lnSpc>
              <a:buFont typeface="Arial" panose="020B0604020202020204" pitchFamily="34" charset="0"/>
              <a:buNone/>
            </a:pPr>
            <a:r>
              <a:rPr lang="en-GB" altLang="en-US" sz="2400" b="1" dirty="0"/>
              <a:t>Early Theories: </a:t>
            </a:r>
          </a:p>
          <a:p>
            <a:pPr>
              <a:lnSpc>
                <a:spcPct val="80000"/>
              </a:lnSpc>
              <a:buFont typeface="Arial" panose="020B0604020202020204" pitchFamily="34" charset="0"/>
              <a:buNone/>
            </a:pPr>
            <a:endParaRPr lang="en-GB" altLang="en-US" sz="2400" b="1" dirty="0"/>
          </a:p>
          <a:p>
            <a:pPr>
              <a:lnSpc>
                <a:spcPct val="80000"/>
              </a:lnSpc>
              <a:buFont typeface="Arial" panose="020B0604020202020204" pitchFamily="34" charset="0"/>
              <a:buNone/>
            </a:pPr>
            <a:r>
              <a:rPr lang="en-GB" altLang="en-US" sz="2400" b="1" dirty="0"/>
              <a:t>Trait Theories </a:t>
            </a:r>
            <a:r>
              <a:rPr lang="en-GB" altLang="en-US" sz="2400" dirty="0"/>
              <a:t>	</a:t>
            </a:r>
          </a:p>
          <a:p>
            <a:pPr>
              <a:lnSpc>
                <a:spcPct val="80000"/>
              </a:lnSpc>
            </a:pPr>
            <a:r>
              <a:rPr lang="en-GB" altLang="en-US" sz="2400" dirty="0"/>
              <a:t>Research on traits or qualities associated with leadership are numerous </a:t>
            </a:r>
          </a:p>
          <a:p>
            <a:pPr>
              <a:lnSpc>
                <a:spcPct val="80000"/>
              </a:lnSpc>
            </a:pPr>
            <a:r>
              <a:rPr lang="en-GB" altLang="en-US" sz="2400" dirty="0"/>
              <a:t>Traits are hard to measure. For example, how do we measure honesty or integrity?</a:t>
            </a:r>
            <a:endParaRPr lang="en-US" dirty="0"/>
          </a:p>
        </p:txBody>
      </p:sp>
      <p:sp>
        <p:nvSpPr>
          <p:cNvPr id="6" name="Date Placeholder 5">
            <a:extLst>
              <a:ext uri="{FF2B5EF4-FFF2-40B4-BE49-F238E27FC236}">
                <a16:creationId xmlns:a16="http://schemas.microsoft.com/office/drawing/2014/main" id="{F8028C46-C5C6-92AA-CC6E-2EFA44E2583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BF3F05F3-1D41-C7E6-1EF4-2CD4563700E6}"/>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F9108372-550A-EF09-2134-A684F05D0623}"/>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372986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533400" y="136524"/>
            <a:ext cx="11125199" cy="1342499"/>
          </a:xfrm>
          <a:ln/>
        </p:spPr>
        <p:txBody>
          <a:bodyPr>
            <a:normAutofit/>
          </a:bodyPr>
          <a:lstStyle/>
          <a:p>
            <a:r>
              <a:rPr lang="en-US" dirty="0"/>
              <a:t>Trait Theories</a:t>
            </a:r>
            <a:br>
              <a:rPr lang="en-US" dirty="0"/>
            </a:br>
            <a:r>
              <a:rPr lang="en-US" sz="1600" dirty="0"/>
              <a:t>Don Stephen </a:t>
            </a:r>
            <a:r>
              <a:rPr lang="en-US" sz="1600" dirty="0" err="1"/>
              <a:t>Senanayake</a:t>
            </a:r>
            <a:r>
              <a:rPr lang="en-US" sz="1600" dirty="0"/>
              <a:t> was the first Prime Minister of Sri Lanka having emerged as the leader of the Sri Lankan independence movement that led to the establishment of self-rule in Sri Lanka. He is considered as the "Father of the Nation"</a:t>
            </a:r>
          </a:p>
        </p:txBody>
      </p:sp>
      <p:pic>
        <p:nvPicPr>
          <p:cNvPr id="3" name="Picture 2"/>
          <p:cNvPicPr>
            <a:picLocks noChangeAspect="1"/>
          </p:cNvPicPr>
          <p:nvPr/>
        </p:nvPicPr>
        <p:blipFill>
          <a:blip r:embed="rId3"/>
          <a:stretch>
            <a:fillRect/>
          </a:stretch>
        </p:blipFill>
        <p:spPr>
          <a:xfrm>
            <a:off x="2051657" y="1479024"/>
            <a:ext cx="8088685" cy="5378976"/>
          </a:xfrm>
          <a:prstGeom prst="rect">
            <a:avLst/>
          </a:prstGeom>
        </p:spPr>
      </p:pic>
      <p:sp>
        <p:nvSpPr>
          <p:cNvPr id="4" name="Slide Number Placeholder 3"/>
          <p:cNvSpPr>
            <a:spLocks noGrp="1"/>
          </p:cNvSpPr>
          <p:nvPr>
            <p:ph type="sldNum" sz="quarter" idx="12"/>
          </p:nvPr>
        </p:nvSpPr>
        <p:spPr/>
        <p:txBody>
          <a:bodyPr/>
          <a:lstStyle/>
          <a:p>
            <a:fld id="{C0F86B50-702B-43C9-A487-814A85173ABD}" type="slidenum">
              <a:rPr lang="en-GB" smtClean="0"/>
              <a:pPr/>
              <a:t>14</a:t>
            </a:fld>
            <a:endParaRPr lang="en-GB" dirty="0"/>
          </a:p>
        </p:txBody>
      </p:sp>
      <p:sp>
        <p:nvSpPr>
          <p:cNvPr id="2" name="Date Placeholder 1">
            <a:extLst>
              <a:ext uri="{FF2B5EF4-FFF2-40B4-BE49-F238E27FC236}">
                <a16:creationId xmlns:a16="http://schemas.microsoft.com/office/drawing/2014/main" id="{8D52749F-D581-CD89-6AAA-096A7D2C37D4}"/>
              </a:ext>
            </a:extLst>
          </p:cNvPr>
          <p:cNvSpPr>
            <a:spLocks noGrp="1"/>
          </p:cNvSpPr>
          <p:nvPr>
            <p:ph type="dt" sz="half" idx="10"/>
          </p:nvPr>
        </p:nvSpPr>
        <p:spPr/>
        <p:txBody>
          <a:bodyPr/>
          <a:lstStyle/>
          <a:p>
            <a:r>
              <a:rPr lang="en-US"/>
              <a:t>IT2090</a:t>
            </a:r>
            <a:endParaRPr lang="en-GB" dirty="0"/>
          </a:p>
        </p:txBody>
      </p:sp>
      <p:sp>
        <p:nvSpPr>
          <p:cNvPr id="5" name="Footer Placeholder 4">
            <a:extLst>
              <a:ext uri="{FF2B5EF4-FFF2-40B4-BE49-F238E27FC236}">
                <a16:creationId xmlns:a16="http://schemas.microsoft.com/office/drawing/2014/main" id="{62CD59B1-5010-3C0B-93DA-B7B0D37624FD}"/>
              </a:ext>
            </a:extLst>
          </p:cNvPr>
          <p:cNvSpPr>
            <a:spLocks noGrp="1"/>
          </p:cNvSpPr>
          <p:nvPr>
            <p:ph type="ftr" sz="quarter" idx="11"/>
          </p:nvPr>
        </p:nvSpPr>
        <p:spPr/>
        <p:txBody>
          <a:bodyPr/>
          <a:lstStyle/>
          <a:p>
            <a:r>
              <a:rPr lang="en-GB"/>
              <a:t>Lecture 5 - Team Leadership</a:t>
            </a:r>
            <a:endParaRPr lang="en-GB" dirty="0"/>
          </a:p>
        </p:txBody>
      </p:sp>
    </p:spTree>
    <p:extLst>
      <p:ext uri="{BB962C8B-B14F-4D97-AF65-F5344CB8AC3E}">
        <p14:creationId xmlns:p14="http://schemas.microsoft.com/office/powerpoint/2010/main" val="14517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3C95-0B83-49BD-A173-84EB4A7671D1}"/>
              </a:ext>
            </a:extLst>
          </p:cNvPr>
          <p:cNvSpPr>
            <a:spLocks noGrp="1"/>
          </p:cNvSpPr>
          <p:nvPr>
            <p:ph type="title"/>
          </p:nvPr>
        </p:nvSpPr>
        <p:spPr/>
        <p:txBody>
          <a:bodyPr/>
          <a:lstStyle/>
          <a:p>
            <a:r>
              <a:rPr lang="en-US" dirty="0"/>
              <a:t>Leadership Traits and Skills</a:t>
            </a:r>
          </a:p>
        </p:txBody>
      </p:sp>
      <p:sp>
        <p:nvSpPr>
          <p:cNvPr id="5" name="Rectangle 3">
            <a:extLst>
              <a:ext uri="{FF2B5EF4-FFF2-40B4-BE49-F238E27FC236}">
                <a16:creationId xmlns:a16="http://schemas.microsoft.com/office/drawing/2014/main" id="{CF5CAC87-E1FA-4AA6-9BBA-77D947A7E2D7}"/>
              </a:ext>
            </a:extLst>
          </p:cNvPr>
          <p:cNvSpPr txBox="1">
            <a:spLocks/>
          </p:cNvSpPr>
          <p:nvPr/>
        </p:nvSpPr>
        <p:spPr>
          <a:xfrm>
            <a:off x="989014" y="1688988"/>
            <a:ext cx="4608512" cy="479742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80000"/>
              </a:lnSpc>
              <a:buFont typeface="Arial" panose="020B0604020202020204" pitchFamily="34" charset="0"/>
              <a:buNone/>
            </a:pPr>
            <a:r>
              <a:rPr lang="en-GB" altLang="en-US" sz="2400" b="1" dirty="0"/>
              <a:t>Traits </a:t>
            </a:r>
            <a:endParaRPr lang="en-GB" altLang="en-US" sz="2400" dirty="0"/>
          </a:p>
          <a:p>
            <a:pPr>
              <a:lnSpc>
                <a:spcPct val="80000"/>
              </a:lnSpc>
            </a:pPr>
            <a:r>
              <a:rPr lang="en-GB" altLang="en-US" sz="2000" dirty="0">
                <a:solidFill>
                  <a:schemeClr val="tx1">
                    <a:lumMod val="95000"/>
                    <a:lumOff val="5000"/>
                  </a:schemeClr>
                </a:solidFill>
              </a:rPr>
              <a:t>Adaptable to situations </a:t>
            </a:r>
          </a:p>
          <a:p>
            <a:pPr>
              <a:lnSpc>
                <a:spcPct val="80000"/>
              </a:lnSpc>
            </a:pPr>
            <a:r>
              <a:rPr lang="en-GB" altLang="en-US" sz="2000" dirty="0">
                <a:solidFill>
                  <a:schemeClr val="tx1">
                    <a:lumMod val="95000"/>
                    <a:lumOff val="5000"/>
                  </a:schemeClr>
                </a:solidFill>
              </a:rPr>
              <a:t>Alert to social environment </a:t>
            </a:r>
          </a:p>
          <a:p>
            <a:pPr>
              <a:lnSpc>
                <a:spcPct val="80000"/>
              </a:lnSpc>
            </a:pPr>
            <a:r>
              <a:rPr lang="en-GB" altLang="en-US" sz="2000" dirty="0">
                <a:solidFill>
                  <a:schemeClr val="tx1">
                    <a:lumMod val="95000"/>
                    <a:lumOff val="5000"/>
                  </a:schemeClr>
                </a:solidFill>
              </a:rPr>
              <a:t>Ambitious and achievement orientated </a:t>
            </a:r>
          </a:p>
          <a:p>
            <a:pPr>
              <a:lnSpc>
                <a:spcPct val="80000"/>
              </a:lnSpc>
            </a:pPr>
            <a:r>
              <a:rPr lang="en-GB" altLang="en-US" sz="2000" dirty="0">
                <a:solidFill>
                  <a:schemeClr val="tx1">
                    <a:lumMod val="95000"/>
                    <a:lumOff val="5000"/>
                  </a:schemeClr>
                </a:solidFill>
              </a:rPr>
              <a:t>Assertive </a:t>
            </a:r>
          </a:p>
          <a:p>
            <a:pPr>
              <a:lnSpc>
                <a:spcPct val="80000"/>
              </a:lnSpc>
            </a:pPr>
            <a:r>
              <a:rPr lang="en-GB" altLang="en-US" sz="2000" dirty="0">
                <a:solidFill>
                  <a:schemeClr val="tx1">
                    <a:lumMod val="95000"/>
                    <a:lumOff val="5000"/>
                  </a:schemeClr>
                </a:solidFill>
              </a:rPr>
              <a:t>Cooperative </a:t>
            </a:r>
          </a:p>
          <a:p>
            <a:pPr>
              <a:lnSpc>
                <a:spcPct val="80000"/>
              </a:lnSpc>
            </a:pPr>
            <a:r>
              <a:rPr lang="en-GB" altLang="en-US" sz="2000" dirty="0">
                <a:solidFill>
                  <a:schemeClr val="tx1">
                    <a:lumMod val="95000"/>
                    <a:lumOff val="5000"/>
                  </a:schemeClr>
                </a:solidFill>
              </a:rPr>
              <a:t>Decisive </a:t>
            </a:r>
          </a:p>
          <a:p>
            <a:pPr>
              <a:lnSpc>
                <a:spcPct val="80000"/>
              </a:lnSpc>
            </a:pPr>
            <a:r>
              <a:rPr lang="en-GB" altLang="en-US" sz="2000" dirty="0">
                <a:solidFill>
                  <a:schemeClr val="tx1">
                    <a:lumMod val="95000"/>
                    <a:lumOff val="5000"/>
                  </a:schemeClr>
                </a:solidFill>
              </a:rPr>
              <a:t>Dependable </a:t>
            </a:r>
          </a:p>
          <a:p>
            <a:pPr>
              <a:lnSpc>
                <a:spcPct val="80000"/>
              </a:lnSpc>
            </a:pPr>
            <a:r>
              <a:rPr lang="en-GB" altLang="en-US" sz="2000" dirty="0">
                <a:solidFill>
                  <a:schemeClr val="tx1">
                    <a:lumMod val="95000"/>
                    <a:lumOff val="5000"/>
                  </a:schemeClr>
                </a:solidFill>
              </a:rPr>
              <a:t>Dominant (desire to influence others) </a:t>
            </a:r>
          </a:p>
          <a:p>
            <a:pPr>
              <a:lnSpc>
                <a:spcPct val="80000"/>
              </a:lnSpc>
            </a:pPr>
            <a:r>
              <a:rPr lang="en-GB" altLang="en-US" sz="2000" dirty="0">
                <a:solidFill>
                  <a:schemeClr val="tx1">
                    <a:lumMod val="95000"/>
                    <a:lumOff val="5000"/>
                  </a:schemeClr>
                </a:solidFill>
              </a:rPr>
              <a:t>Energetic (high activity level) </a:t>
            </a:r>
          </a:p>
          <a:p>
            <a:pPr>
              <a:lnSpc>
                <a:spcPct val="80000"/>
              </a:lnSpc>
            </a:pPr>
            <a:r>
              <a:rPr lang="en-GB" altLang="en-US" sz="2000" dirty="0">
                <a:solidFill>
                  <a:schemeClr val="tx1">
                    <a:lumMod val="95000"/>
                    <a:lumOff val="5000"/>
                  </a:schemeClr>
                </a:solidFill>
              </a:rPr>
              <a:t>Persistent </a:t>
            </a:r>
          </a:p>
          <a:p>
            <a:pPr>
              <a:lnSpc>
                <a:spcPct val="80000"/>
              </a:lnSpc>
            </a:pPr>
            <a:r>
              <a:rPr lang="en-GB" altLang="en-US" sz="2000" dirty="0">
                <a:solidFill>
                  <a:schemeClr val="tx1">
                    <a:lumMod val="95000"/>
                    <a:lumOff val="5000"/>
                  </a:schemeClr>
                </a:solidFill>
              </a:rPr>
              <a:t>Self-confident </a:t>
            </a:r>
          </a:p>
          <a:p>
            <a:pPr>
              <a:lnSpc>
                <a:spcPct val="80000"/>
              </a:lnSpc>
            </a:pPr>
            <a:r>
              <a:rPr lang="en-GB" altLang="en-US" sz="2000" dirty="0">
                <a:solidFill>
                  <a:schemeClr val="tx1">
                    <a:lumMod val="95000"/>
                    <a:lumOff val="5000"/>
                  </a:schemeClr>
                </a:solidFill>
              </a:rPr>
              <a:t>Tolerant of stress </a:t>
            </a:r>
          </a:p>
          <a:p>
            <a:pPr>
              <a:lnSpc>
                <a:spcPct val="80000"/>
              </a:lnSpc>
            </a:pPr>
            <a:r>
              <a:rPr lang="en-GB" altLang="en-US" sz="2000" dirty="0">
                <a:solidFill>
                  <a:schemeClr val="tx1">
                    <a:lumMod val="95000"/>
                    <a:lumOff val="5000"/>
                  </a:schemeClr>
                </a:solidFill>
              </a:rPr>
              <a:t>Willing to assume responsibility </a:t>
            </a:r>
          </a:p>
          <a:p>
            <a:pPr>
              <a:lnSpc>
                <a:spcPct val="80000"/>
              </a:lnSpc>
              <a:buFont typeface="Arial" panose="020B0604020202020204" pitchFamily="34" charset="0"/>
              <a:buNone/>
            </a:pPr>
            <a:r>
              <a:rPr lang="en-GB" altLang="en-US" sz="900" dirty="0"/>
              <a:t>	</a:t>
            </a:r>
          </a:p>
          <a:p>
            <a:pPr>
              <a:lnSpc>
                <a:spcPct val="80000"/>
              </a:lnSpc>
            </a:pPr>
            <a:endParaRPr lang="en-GB" altLang="en-US" sz="900" dirty="0"/>
          </a:p>
        </p:txBody>
      </p:sp>
      <p:sp>
        <p:nvSpPr>
          <p:cNvPr id="6" name="Rectangle 5">
            <a:extLst>
              <a:ext uri="{FF2B5EF4-FFF2-40B4-BE49-F238E27FC236}">
                <a16:creationId xmlns:a16="http://schemas.microsoft.com/office/drawing/2014/main" id="{2951D9C0-1B36-41FC-AC31-BBF97834CDD0}"/>
              </a:ext>
            </a:extLst>
          </p:cNvPr>
          <p:cNvSpPr>
            <a:spLocks/>
          </p:cNvSpPr>
          <p:nvPr/>
        </p:nvSpPr>
        <p:spPr bwMode="auto">
          <a:xfrm>
            <a:off x="6536418" y="1632285"/>
            <a:ext cx="4067175" cy="340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0000"/>
              </a:lnSpc>
              <a:buFont typeface="Arial" panose="020B0604020202020204" pitchFamily="34" charset="0"/>
              <a:buNone/>
            </a:pPr>
            <a:r>
              <a:rPr lang="en-GB" altLang="en-US" sz="2400" dirty="0"/>
              <a:t>Skills </a:t>
            </a:r>
            <a:endParaRPr lang="en-GB" altLang="en-US" sz="2400" b="0" dirty="0"/>
          </a:p>
          <a:p>
            <a:pPr>
              <a:lnSpc>
                <a:spcPct val="80000"/>
              </a:lnSpc>
            </a:pPr>
            <a:r>
              <a:rPr lang="en-GB" altLang="en-US" sz="2000" b="0" dirty="0"/>
              <a:t>Clever (intelligent) </a:t>
            </a:r>
          </a:p>
          <a:p>
            <a:pPr>
              <a:lnSpc>
                <a:spcPct val="80000"/>
              </a:lnSpc>
            </a:pPr>
            <a:r>
              <a:rPr lang="en-GB" altLang="en-US" sz="2000" b="0" dirty="0"/>
              <a:t>Conceptually skilled </a:t>
            </a:r>
          </a:p>
          <a:p>
            <a:pPr>
              <a:lnSpc>
                <a:spcPct val="80000"/>
              </a:lnSpc>
            </a:pPr>
            <a:r>
              <a:rPr lang="en-GB" altLang="en-US" sz="2000" b="0" dirty="0"/>
              <a:t>Creative </a:t>
            </a:r>
          </a:p>
          <a:p>
            <a:pPr>
              <a:lnSpc>
                <a:spcPct val="80000"/>
              </a:lnSpc>
            </a:pPr>
            <a:r>
              <a:rPr lang="en-GB" altLang="en-US" sz="2000" b="0" dirty="0"/>
              <a:t>Diplomatic and tactful </a:t>
            </a:r>
          </a:p>
          <a:p>
            <a:pPr>
              <a:lnSpc>
                <a:spcPct val="80000"/>
              </a:lnSpc>
            </a:pPr>
            <a:r>
              <a:rPr lang="en-GB" altLang="en-US" sz="2000" b="0" dirty="0"/>
              <a:t>Fluent in speaking </a:t>
            </a:r>
          </a:p>
          <a:p>
            <a:pPr>
              <a:lnSpc>
                <a:spcPct val="80000"/>
              </a:lnSpc>
            </a:pPr>
            <a:r>
              <a:rPr lang="en-GB" altLang="en-US" sz="2000" b="0" dirty="0"/>
              <a:t>Knowledgeable about group task </a:t>
            </a:r>
          </a:p>
          <a:p>
            <a:pPr>
              <a:lnSpc>
                <a:spcPct val="80000"/>
              </a:lnSpc>
            </a:pPr>
            <a:r>
              <a:rPr lang="en-GB" altLang="en-US" sz="2000" b="0" dirty="0"/>
              <a:t>Organised (administrative ability) </a:t>
            </a:r>
          </a:p>
          <a:p>
            <a:pPr>
              <a:lnSpc>
                <a:spcPct val="80000"/>
              </a:lnSpc>
            </a:pPr>
            <a:r>
              <a:rPr lang="en-GB" altLang="en-US" sz="2000" b="0" dirty="0"/>
              <a:t>Persuasive </a:t>
            </a:r>
          </a:p>
          <a:p>
            <a:pPr>
              <a:lnSpc>
                <a:spcPct val="80000"/>
              </a:lnSpc>
            </a:pPr>
            <a:r>
              <a:rPr lang="en-GB" altLang="en-US" sz="2000" b="0" dirty="0"/>
              <a:t>Socially skilled </a:t>
            </a:r>
          </a:p>
          <a:p>
            <a:pPr algn="r">
              <a:lnSpc>
                <a:spcPct val="80000"/>
              </a:lnSpc>
              <a:buFont typeface="Arial" panose="020B0604020202020204" pitchFamily="34" charset="0"/>
              <a:buNone/>
            </a:pPr>
            <a:r>
              <a:rPr lang="en-GB" altLang="en-US" sz="2000" b="0" dirty="0"/>
              <a:t>	Stogdill, 1974</a:t>
            </a:r>
          </a:p>
        </p:txBody>
      </p:sp>
      <p:sp>
        <p:nvSpPr>
          <p:cNvPr id="7" name="Rectangle 9">
            <a:extLst>
              <a:ext uri="{FF2B5EF4-FFF2-40B4-BE49-F238E27FC236}">
                <a16:creationId xmlns:a16="http://schemas.microsoft.com/office/drawing/2014/main" id="{B8B36925-35D8-4935-A8E7-FF7E75CEA10F}"/>
              </a:ext>
            </a:extLst>
          </p:cNvPr>
          <p:cNvSpPr>
            <a:spLocks noChangeArrowheads="1"/>
          </p:cNvSpPr>
          <p:nvPr/>
        </p:nvSpPr>
        <p:spPr bwMode="auto">
          <a:xfrm>
            <a:off x="6594475" y="5225715"/>
            <a:ext cx="40322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2000" dirty="0">
                <a:latin typeface="Calibri" panose="020F0502020204030204" pitchFamily="34" charset="0"/>
              </a:rPr>
              <a:t>Leaders will also use: </a:t>
            </a:r>
          </a:p>
          <a:p>
            <a:r>
              <a:rPr lang="en-GB" altLang="en-US" sz="2000" b="0" dirty="0">
                <a:latin typeface="Calibri" panose="020F0502020204030204" pitchFamily="34" charset="0"/>
              </a:rPr>
              <a:t>Integrity, Honesty, Compassion, Humility </a:t>
            </a:r>
          </a:p>
        </p:txBody>
      </p:sp>
      <p:sp>
        <p:nvSpPr>
          <p:cNvPr id="4" name="Date Placeholder 3">
            <a:extLst>
              <a:ext uri="{FF2B5EF4-FFF2-40B4-BE49-F238E27FC236}">
                <a16:creationId xmlns:a16="http://schemas.microsoft.com/office/drawing/2014/main" id="{2BC237FD-26B7-6B6F-BFB3-9BC0FEC614E6}"/>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D4651AE2-3B95-567E-8A32-148DE5CAFBE8}"/>
              </a:ext>
            </a:extLst>
          </p:cNvPr>
          <p:cNvSpPr>
            <a:spLocks noGrp="1"/>
          </p:cNvSpPr>
          <p:nvPr>
            <p:ph type="ftr" sz="quarter" idx="11"/>
          </p:nvPr>
        </p:nvSpPr>
        <p:spPr/>
        <p:txBody>
          <a:bodyPr/>
          <a:lstStyle/>
          <a:p>
            <a:r>
              <a:rPr lang="en-US"/>
              <a:t>Lecture 5 - Team Leadership</a:t>
            </a:r>
            <a:endParaRPr lang="en-US" dirty="0"/>
          </a:p>
        </p:txBody>
      </p:sp>
      <p:sp>
        <p:nvSpPr>
          <p:cNvPr id="10" name="Slide Number Placeholder 9">
            <a:extLst>
              <a:ext uri="{FF2B5EF4-FFF2-40B4-BE49-F238E27FC236}">
                <a16:creationId xmlns:a16="http://schemas.microsoft.com/office/drawing/2014/main" id="{AC47F7D1-9DC3-AC63-FCC8-9C75DF1682AE}"/>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33795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AC25-5960-4871-84E4-190D1E5375DA}"/>
              </a:ext>
            </a:extLst>
          </p:cNvPr>
          <p:cNvSpPr>
            <a:spLocks noGrp="1"/>
          </p:cNvSpPr>
          <p:nvPr>
            <p:ph type="title"/>
          </p:nvPr>
        </p:nvSpPr>
        <p:spPr/>
        <p:txBody>
          <a:bodyPr/>
          <a:lstStyle/>
          <a:p>
            <a:r>
              <a:rPr lang="en-US" dirty="0"/>
              <a:t>Leadership Theories</a:t>
            </a:r>
          </a:p>
        </p:txBody>
      </p:sp>
      <p:sp>
        <p:nvSpPr>
          <p:cNvPr id="4" name="Rectangle 2">
            <a:extLst>
              <a:ext uri="{FF2B5EF4-FFF2-40B4-BE49-F238E27FC236}">
                <a16:creationId xmlns:a16="http://schemas.microsoft.com/office/drawing/2014/main" id="{12BBC69A-31B3-4EFE-84BE-497F189A3591}"/>
              </a:ext>
            </a:extLst>
          </p:cNvPr>
          <p:cNvSpPr txBox="1">
            <a:spLocks/>
          </p:cNvSpPr>
          <p:nvPr/>
        </p:nvSpPr>
        <p:spPr>
          <a:xfrm>
            <a:off x="826476" y="1758159"/>
            <a:ext cx="10515599" cy="36138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None/>
            </a:pPr>
            <a:r>
              <a:rPr lang="en-GB" altLang="en-US" sz="2400" b="1" dirty="0"/>
              <a:t>Functional Theories </a:t>
            </a:r>
            <a:r>
              <a:rPr lang="en-GB" altLang="en-US" sz="2400" dirty="0"/>
              <a:t>(John Adair, Action Centred Leadership, 1970) </a:t>
            </a:r>
          </a:p>
          <a:p>
            <a:pPr>
              <a:buFont typeface="Arial" panose="020B0604020202020204" pitchFamily="34" charset="0"/>
              <a:buNone/>
            </a:pPr>
            <a:r>
              <a:rPr lang="en-GB" altLang="en-US" sz="2400" dirty="0"/>
              <a:t>Leader is concerned with the interaction of 3 areas:</a:t>
            </a:r>
          </a:p>
          <a:p>
            <a:r>
              <a:rPr lang="en-GB" altLang="en-US" sz="2400" b="1" dirty="0"/>
              <a:t>Task </a:t>
            </a:r>
            <a:r>
              <a:rPr lang="en-GB" altLang="en-US" sz="2400" dirty="0"/>
              <a:t>– goal setting, methods and process</a:t>
            </a:r>
          </a:p>
          <a:p>
            <a:r>
              <a:rPr lang="en-GB" altLang="en-US" sz="2400" b="1" dirty="0"/>
              <a:t>Team </a:t>
            </a:r>
            <a:r>
              <a:rPr lang="en-GB" altLang="en-US" sz="2400" dirty="0"/>
              <a:t>– effective interaction/communication, </a:t>
            </a:r>
            <a:br>
              <a:rPr lang="en-GB" altLang="en-US" sz="2400" dirty="0"/>
            </a:br>
            <a:r>
              <a:rPr lang="en-GB" altLang="en-US" sz="2400" dirty="0"/>
              <a:t>clarify roles, team morale</a:t>
            </a:r>
          </a:p>
          <a:p>
            <a:r>
              <a:rPr lang="en-GB" altLang="en-US" sz="2400" b="1" dirty="0"/>
              <a:t>Individual </a:t>
            </a:r>
            <a:r>
              <a:rPr lang="en-GB" altLang="en-US" sz="2400" dirty="0"/>
              <a:t>– attention to behaviour,  feelings, </a:t>
            </a:r>
            <a:br>
              <a:rPr lang="en-GB" altLang="en-US" sz="2400" dirty="0"/>
            </a:br>
            <a:r>
              <a:rPr lang="en-GB" altLang="en-US" sz="2400" dirty="0"/>
              <a:t>coaching, CPD</a:t>
            </a:r>
            <a:endParaRPr lang="en-GB" altLang="en-US" sz="2400" b="1" dirty="0"/>
          </a:p>
          <a:p>
            <a:pPr>
              <a:buFont typeface="Arial" panose="020B0604020202020204" pitchFamily="34" charset="0"/>
              <a:buNone/>
            </a:pPr>
            <a:endParaRPr lang="en-GB" altLang="en-US" dirty="0"/>
          </a:p>
        </p:txBody>
      </p:sp>
      <p:sp>
        <p:nvSpPr>
          <p:cNvPr id="8" name="Date Placeholder 7">
            <a:extLst>
              <a:ext uri="{FF2B5EF4-FFF2-40B4-BE49-F238E27FC236}">
                <a16:creationId xmlns:a16="http://schemas.microsoft.com/office/drawing/2014/main" id="{85B5838E-4EB0-3A47-5F80-3B8630CA08EB}"/>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7F962ADF-BD4C-FDFE-247E-ACDDBCD88333}"/>
              </a:ext>
            </a:extLst>
          </p:cNvPr>
          <p:cNvSpPr>
            <a:spLocks noGrp="1"/>
          </p:cNvSpPr>
          <p:nvPr>
            <p:ph type="ftr" sz="quarter" idx="11"/>
          </p:nvPr>
        </p:nvSpPr>
        <p:spPr/>
        <p:txBody>
          <a:bodyPr/>
          <a:lstStyle/>
          <a:p>
            <a:r>
              <a:rPr lang="en-US"/>
              <a:t>Lecture 5 - Team Leadership</a:t>
            </a:r>
            <a:endParaRPr lang="en-US" dirty="0"/>
          </a:p>
        </p:txBody>
      </p:sp>
      <p:sp>
        <p:nvSpPr>
          <p:cNvPr id="10" name="Slide Number Placeholder 9">
            <a:extLst>
              <a:ext uri="{FF2B5EF4-FFF2-40B4-BE49-F238E27FC236}">
                <a16:creationId xmlns:a16="http://schemas.microsoft.com/office/drawing/2014/main" id="{939B273A-60F9-E9F0-79D2-E02F786C4DBE}"/>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197329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idx="4294967295"/>
          </p:nvPr>
        </p:nvSpPr>
        <p:spPr>
          <a:xfrm>
            <a:off x="1524000" y="304800"/>
            <a:ext cx="8991600" cy="558800"/>
          </a:xfrm>
        </p:spPr>
        <p:txBody>
          <a:bodyPr/>
          <a:lstStyle/>
          <a:p>
            <a:r>
              <a:rPr lang="en-GB" dirty="0"/>
              <a:t>Leadership is situational</a:t>
            </a:r>
            <a:endParaRPr lang="en-US" dirty="0"/>
          </a:p>
        </p:txBody>
      </p:sp>
      <p:grpSp>
        <p:nvGrpSpPr>
          <p:cNvPr id="2" name="Group 10"/>
          <p:cNvGrpSpPr>
            <a:grpSpLocks/>
          </p:cNvGrpSpPr>
          <p:nvPr/>
        </p:nvGrpSpPr>
        <p:grpSpPr bwMode="auto">
          <a:xfrm>
            <a:off x="3657600" y="1905000"/>
            <a:ext cx="4876800" cy="4038600"/>
            <a:chOff x="1344" y="960"/>
            <a:chExt cx="3072" cy="2544"/>
          </a:xfrm>
        </p:grpSpPr>
        <p:sp>
          <p:nvSpPr>
            <p:cNvPr id="617476" name="Oval 4"/>
            <p:cNvSpPr>
              <a:spLocks noChangeArrowheads="1"/>
            </p:cNvSpPr>
            <p:nvPr/>
          </p:nvSpPr>
          <p:spPr bwMode="auto">
            <a:xfrm>
              <a:off x="2640" y="1728"/>
              <a:ext cx="1776" cy="177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7477" name="Oval 5"/>
            <p:cNvSpPr>
              <a:spLocks noChangeArrowheads="1"/>
            </p:cNvSpPr>
            <p:nvPr/>
          </p:nvSpPr>
          <p:spPr bwMode="auto">
            <a:xfrm>
              <a:off x="1344" y="1728"/>
              <a:ext cx="1776" cy="177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7478" name="Oval 6"/>
            <p:cNvSpPr>
              <a:spLocks noChangeArrowheads="1"/>
            </p:cNvSpPr>
            <p:nvPr/>
          </p:nvSpPr>
          <p:spPr bwMode="auto">
            <a:xfrm>
              <a:off x="1992" y="960"/>
              <a:ext cx="1776" cy="177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7479" name="Text Box 7"/>
            <p:cNvSpPr txBox="1">
              <a:spLocks noChangeArrowheads="1"/>
            </p:cNvSpPr>
            <p:nvPr/>
          </p:nvSpPr>
          <p:spPr bwMode="auto">
            <a:xfrm>
              <a:off x="2280" y="1240"/>
              <a:ext cx="119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eaLnBrk="0" hangingPunct="0"/>
              <a:r>
                <a:rPr lang="en-GB" sz="2200" b="1">
                  <a:solidFill>
                    <a:srgbClr val="1C2157"/>
                  </a:solidFill>
                </a:rPr>
                <a:t>Achieve task</a:t>
              </a:r>
              <a:endParaRPr lang="en-US" sz="2200" b="1">
                <a:solidFill>
                  <a:srgbClr val="1C2157"/>
                </a:solidFill>
              </a:endParaRPr>
            </a:p>
          </p:txBody>
        </p:sp>
        <p:sp>
          <p:nvSpPr>
            <p:cNvPr id="617480" name="Text Box 8"/>
            <p:cNvSpPr txBox="1">
              <a:spLocks noChangeArrowheads="1"/>
            </p:cNvSpPr>
            <p:nvPr/>
          </p:nvSpPr>
          <p:spPr bwMode="auto">
            <a:xfrm>
              <a:off x="1611" y="2817"/>
              <a:ext cx="101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eaLnBrk="0" hangingPunct="0"/>
              <a:r>
                <a:rPr lang="en-GB" sz="2200" b="1">
                  <a:solidFill>
                    <a:srgbClr val="1C2157"/>
                  </a:solidFill>
                </a:rPr>
                <a:t>Build team</a:t>
              </a:r>
              <a:endParaRPr lang="en-US" sz="2200" b="1">
                <a:solidFill>
                  <a:srgbClr val="1C2157"/>
                </a:solidFill>
              </a:endParaRPr>
            </a:p>
          </p:txBody>
        </p:sp>
        <p:sp>
          <p:nvSpPr>
            <p:cNvPr id="617481" name="Text Box 9"/>
            <p:cNvSpPr txBox="1">
              <a:spLocks noChangeArrowheads="1"/>
            </p:cNvSpPr>
            <p:nvPr/>
          </p:nvSpPr>
          <p:spPr bwMode="auto">
            <a:xfrm>
              <a:off x="3125" y="2759"/>
              <a:ext cx="103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algn="ctr" eaLnBrk="0" hangingPunct="0"/>
              <a:r>
                <a:rPr lang="en-GB" sz="2200" b="1">
                  <a:solidFill>
                    <a:srgbClr val="1C2157"/>
                  </a:solidFill>
                </a:rPr>
                <a:t>Develop</a:t>
              </a:r>
            </a:p>
            <a:p>
              <a:pPr algn="ctr" eaLnBrk="0" hangingPunct="0"/>
              <a:r>
                <a:rPr lang="en-GB" sz="2200" b="1">
                  <a:solidFill>
                    <a:srgbClr val="1C2157"/>
                  </a:solidFill>
                </a:rPr>
                <a:t>individuals</a:t>
              </a:r>
              <a:endParaRPr lang="en-US" sz="2200" b="1">
                <a:solidFill>
                  <a:srgbClr val="1C2157"/>
                </a:solidFill>
              </a:endParaRPr>
            </a:p>
          </p:txBody>
        </p:sp>
      </p:grpSp>
      <p:grpSp>
        <p:nvGrpSpPr>
          <p:cNvPr id="617485" name="Group 13"/>
          <p:cNvGrpSpPr>
            <a:grpSpLocks/>
          </p:cNvGrpSpPr>
          <p:nvPr/>
        </p:nvGrpSpPr>
        <p:grpSpPr bwMode="auto">
          <a:xfrm>
            <a:off x="990600" y="1412875"/>
            <a:ext cx="10240962" cy="4298950"/>
            <a:chOff x="385" y="890"/>
            <a:chExt cx="5730" cy="2708"/>
          </a:xfrm>
        </p:grpSpPr>
        <p:sp>
          <p:nvSpPr>
            <p:cNvPr id="617482" name="Text Box 10"/>
            <p:cNvSpPr txBox="1">
              <a:spLocks noChangeArrowheads="1"/>
            </p:cNvSpPr>
            <p:nvPr/>
          </p:nvSpPr>
          <p:spPr bwMode="auto">
            <a:xfrm>
              <a:off x="385" y="890"/>
              <a:ext cx="140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2400" dirty="0">
                  <a:solidFill>
                    <a:srgbClr val="333399"/>
                  </a:solidFill>
                  <a:latin typeface="+mn-lt"/>
                </a:rPr>
                <a:t>Action-Centred Leadership</a:t>
              </a:r>
            </a:p>
          </p:txBody>
        </p:sp>
        <p:sp>
          <p:nvSpPr>
            <p:cNvPr id="617483" name="Text Box 11"/>
            <p:cNvSpPr txBox="1">
              <a:spLocks noChangeArrowheads="1"/>
            </p:cNvSpPr>
            <p:nvPr/>
          </p:nvSpPr>
          <p:spPr bwMode="auto">
            <a:xfrm>
              <a:off x="4800" y="3346"/>
              <a:ext cx="131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2000" dirty="0">
                  <a:solidFill>
                    <a:srgbClr val="1C2157"/>
                  </a:solidFill>
                  <a:latin typeface="+mn-lt"/>
                </a:rPr>
                <a:t>John Adair</a:t>
              </a:r>
            </a:p>
          </p:txBody>
        </p:sp>
      </p:grpSp>
      <p:sp>
        <p:nvSpPr>
          <p:cNvPr id="3" name="Slide Number Placeholder 2"/>
          <p:cNvSpPr>
            <a:spLocks noGrp="1"/>
          </p:cNvSpPr>
          <p:nvPr>
            <p:ph type="sldNum" sz="quarter" idx="12"/>
          </p:nvPr>
        </p:nvSpPr>
        <p:spPr bwMode="auto">
          <a:xfrm>
            <a:off x="6553200" y="62484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F86B50-702B-43C9-A487-814A85173ABD}" type="slidenum">
              <a:rPr lang="en-GB" smtClean="0"/>
              <a:pPr/>
              <a:t>17</a:t>
            </a:fld>
            <a:endParaRPr lang="en-GB" dirty="0"/>
          </a:p>
        </p:txBody>
      </p:sp>
    </p:spTree>
    <p:extLst>
      <p:ext uri="{BB962C8B-B14F-4D97-AF65-F5344CB8AC3E}">
        <p14:creationId xmlns:p14="http://schemas.microsoft.com/office/powerpoint/2010/main" val="487122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7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idx="4294967295"/>
          </p:nvPr>
        </p:nvSpPr>
        <p:spPr>
          <a:xfrm>
            <a:off x="1524000" y="304800"/>
            <a:ext cx="8991600" cy="558800"/>
          </a:xfrm>
        </p:spPr>
        <p:txBody>
          <a:bodyPr/>
          <a:lstStyle/>
          <a:p>
            <a:r>
              <a:rPr lang="en-GB" dirty="0"/>
              <a:t>Action-Centred Leadership</a:t>
            </a:r>
            <a:endParaRPr lang="en-US" dirty="0"/>
          </a:p>
        </p:txBody>
      </p:sp>
      <p:grpSp>
        <p:nvGrpSpPr>
          <p:cNvPr id="611342" name="Group 14"/>
          <p:cNvGrpSpPr>
            <a:grpSpLocks/>
          </p:cNvGrpSpPr>
          <p:nvPr/>
        </p:nvGrpSpPr>
        <p:grpSpPr bwMode="auto">
          <a:xfrm>
            <a:off x="2135189" y="3716338"/>
            <a:ext cx="3375025" cy="2659062"/>
            <a:chOff x="385" y="2341"/>
            <a:chExt cx="2126" cy="1675"/>
          </a:xfrm>
        </p:grpSpPr>
        <p:sp>
          <p:nvSpPr>
            <p:cNvPr id="611332" name="Oval 4"/>
            <p:cNvSpPr>
              <a:spLocks noChangeArrowheads="1"/>
            </p:cNvSpPr>
            <p:nvPr/>
          </p:nvSpPr>
          <p:spPr bwMode="auto">
            <a:xfrm>
              <a:off x="1282" y="2847"/>
              <a:ext cx="1229"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1333" name="Oval 5"/>
            <p:cNvSpPr>
              <a:spLocks noChangeArrowheads="1"/>
            </p:cNvSpPr>
            <p:nvPr/>
          </p:nvSpPr>
          <p:spPr bwMode="auto">
            <a:xfrm>
              <a:off x="385" y="2847"/>
              <a:ext cx="1229"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1334" name="Oval 6"/>
            <p:cNvSpPr>
              <a:spLocks noChangeArrowheads="1"/>
            </p:cNvSpPr>
            <p:nvPr/>
          </p:nvSpPr>
          <p:spPr bwMode="auto">
            <a:xfrm>
              <a:off x="833" y="2341"/>
              <a:ext cx="1230"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1335" name="Text Box 7"/>
            <p:cNvSpPr txBox="1">
              <a:spLocks noChangeArrowheads="1"/>
            </p:cNvSpPr>
            <p:nvPr/>
          </p:nvSpPr>
          <p:spPr bwMode="auto">
            <a:xfrm>
              <a:off x="884" y="2523"/>
              <a:ext cx="10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eaLnBrk="0" hangingPunct="0"/>
              <a:r>
                <a:rPr lang="en-GB" sz="2000" b="1">
                  <a:solidFill>
                    <a:srgbClr val="1C2157"/>
                  </a:solidFill>
                </a:rPr>
                <a:t>Achieve task</a:t>
              </a:r>
              <a:endParaRPr lang="en-US" sz="2000" b="1">
                <a:solidFill>
                  <a:srgbClr val="1C2157"/>
                </a:solidFill>
              </a:endParaRPr>
            </a:p>
          </p:txBody>
        </p:sp>
      </p:grpSp>
      <p:sp>
        <p:nvSpPr>
          <p:cNvPr id="611343" name="AutoShape 15"/>
          <p:cNvSpPr>
            <a:spLocks noChangeArrowheads="1"/>
          </p:cNvSpPr>
          <p:nvPr/>
        </p:nvSpPr>
        <p:spPr bwMode="auto">
          <a:xfrm>
            <a:off x="1774826" y="1196975"/>
            <a:ext cx="3203575" cy="2520950"/>
          </a:xfrm>
          <a:prstGeom prst="wedgeEllipseCallout">
            <a:avLst>
              <a:gd name="adj1" fmla="val 40731"/>
              <a:gd name="adj2" fmla="val 60389"/>
            </a:avLst>
          </a:prstGeom>
          <a:solidFill>
            <a:srgbClr val="C0C0C0">
              <a:alpha val="49001"/>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Allocating resources</a:t>
            </a:r>
          </a:p>
          <a:p>
            <a:endParaRPr lang="en-GB" sz="2000">
              <a:solidFill>
                <a:srgbClr val="1C2157"/>
              </a:solidFill>
            </a:endParaRPr>
          </a:p>
          <a:p>
            <a:r>
              <a:rPr lang="en-GB" sz="2000">
                <a:solidFill>
                  <a:srgbClr val="1C2157"/>
                </a:solidFill>
              </a:rPr>
              <a:t>Organising duties and responsibilities</a:t>
            </a:r>
          </a:p>
          <a:p>
            <a:endParaRPr lang="en-GB" sz="2000">
              <a:solidFill>
                <a:srgbClr val="1C2157"/>
              </a:solidFill>
            </a:endParaRPr>
          </a:p>
        </p:txBody>
      </p:sp>
      <p:sp>
        <p:nvSpPr>
          <p:cNvPr id="611344" name="AutoShape 16"/>
          <p:cNvSpPr>
            <a:spLocks noChangeArrowheads="1"/>
          </p:cNvSpPr>
          <p:nvPr/>
        </p:nvSpPr>
        <p:spPr bwMode="auto">
          <a:xfrm>
            <a:off x="5087938" y="1268413"/>
            <a:ext cx="2735262" cy="1833562"/>
          </a:xfrm>
          <a:prstGeom prst="wedgeEllipseCallout">
            <a:avLst>
              <a:gd name="adj1" fmla="val -61667"/>
              <a:gd name="adj2" fmla="val 98051"/>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Focusing on goals</a:t>
            </a:r>
          </a:p>
          <a:p>
            <a:endParaRPr lang="en-GB" sz="2000">
              <a:solidFill>
                <a:srgbClr val="1C2157"/>
              </a:solidFill>
            </a:endParaRPr>
          </a:p>
          <a:p>
            <a:r>
              <a:rPr lang="en-GB" sz="2000">
                <a:solidFill>
                  <a:srgbClr val="1C2157"/>
                </a:solidFill>
              </a:rPr>
              <a:t>Planning  work</a:t>
            </a:r>
          </a:p>
        </p:txBody>
      </p:sp>
      <p:sp>
        <p:nvSpPr>
          <p:cNvPr id="611345" name="AutoShape 17"/>
          <p:cNvSpPr>
            <a:spLocks noChangeArrowheads="1"/>
          </p:cNvSpPr>
          <p:nvPr/>
        </p:nvSpPr>
        <p:spPr bwMode="auto">
          <a:xfrm>
            <a:off x="6456363" y="2781301"/>
            <a:ext cx="2952750" cy="3095625"/>
          </a:xfrm>
          <a:prstGeom prst="wedgeEllipseCallout">
            <a:avLst>
              <a:gd name="adj1" fmla="val -110431"/>
              <a:gd name="adj2" fmla="val -8412"/>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Controlling quality  </a:t>
            </a:r>
          </a:p>
          <a:p>
            <a:endParaRPr lang="en-GB" sz="2000">
              <a:solidFill>
                <a:srgbClr val="1C2157"/>
              </a:solidFill>
            </a:endParaRPr>
          </a:p>
          <a:p>
            <a:r>
              <a:rPr lang="en-GB" sz="2000">
                <a:solidFill>
                  <a:srgbClr val="1C2157"/>
                </a:solidFill>
              </a:rPr>
              <a:t>Checking performance</a:t>
            </a:r>
          </a:p>
          <a:p>
            <a:endParaRPr lang="en-GB" sz="2000">
              <a:solidFill>
                <a:srgbClr val="1C2157"/>
              </a:solidFill>
            </a:endParaRPr>
          </a:p>
          <a:p>
            <a:r>
              <a:rPr lang="en-GB" sz="2000">
                <a:solidFill>
                  <a:srgbClr val="1C2157"/>
                </a:solidFill>
              </a:rPr>
              <a:t>Reviewing progress</a:t>
            </a:r>
          </a:p>
        </p:txBody>
      </p:sp>
      <p:sp>
        <p:nvSpPr>
          <p:cNvPr id="2" name="Slide Number Placeholder 1"/>
          <p:cNvSpPr>
            <a:spLocks noGrp="1"/>
          </p:cNvSpPr>
          <p:nvPr>
            <p:ph type="sldNum" sz="quarter" idx="12"/>
          </p:nvPr>
        </p:nvSpPr>
        <p:spPr bwMode="auto">
          <a:xfrm>
            <a:off x="6553200" y="62484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F86B50-702B-43C9-A487-814A85173ABD}" type="slidenum">
              <a:rPr lang="en-GB" smtClean="0"/>
              <a:pPr/>
              <a:t>18</a:t>
            </a:fld>
            <a:endParaRPr lang="en-GB" dirty="0"/>
          </a:p>
        </p:txBody>
      </p:sp>
    </p:spTree>
    <p:extLst>
      <p:ext uri="{BB962C8B-B14F-4D97-AF65-F5344CB8AC3E}">
        <p14:creationId xmlns:p14="http://schemas.microsoft.com/office/powerpoint/2010/main" val="3205030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1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1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1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1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3" grpId="0" animBg="1"/>
      <p:bldP spid="611344" grpId="0" animBg="1"/>
      <p:bldP spid="6113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idx="4294967295"/>
          </p:nvPr>
        </p:nvSpPr>
        <p:spPr>
          <a:xfrm>
            <a:off x="1524000" y="304800"/>
            <a:ext cx="8991600" cy="558800"/>
          </a:xfrm>
        </p:spPr>
        <p:txBody>
          <a:bodyPr/>
          <a:lstStyle/>
          <a:p>
            <a:r>
              <a:rPr lang="en-GB" dirty="0"/>
              <a:t>Action-Centred</a:t>
            </a:r>
            <a:r>
              <a:rPr lang="en-GB" b="1" dirty="0"/>
              <a:t> </a:t>
            </a:r>
            <a:r>
              <a:rPr lang="en-GB" dirty="0"/>
              <a:t>Leadership</a:t>
            </a:r>
            <a:endParaRPr lang="en-US" dirty="0"/>
          </a:p>
        </p:txBody>
      </p:sp>
      <p:grpSp>
        <p:nvGrpSpPr>
          <p:cNvPr id="609294" name="Group 14"/>
          <p:cNvGrpSpPr>
            <a:grpSpLocks/>
          </p:cNvGrpSpPr>
          <p:nvPr/>
        </p:nvGrpSpPr>
        <p:grpSpPr bwMode="auto">
          <a:xfrm>
            <a:off x="6456364" y="1196975"/>
            <a:ext cx="3590925" cy="2514600"/>
            <a:chOff x="3107" y="754"/>
            <a:chExt cx="2262" cy="1584"/>
          </a:xfrm>
        </p:grpSpPr>
        <p:sp>
          <p:nvSpPr>
            <p:cNvPr id="609284" name="Oval 4"/>
            <p:cNvSpPr>
              <a:spLocks noChangeArrowheads="1"/>
            </p:cNvSpPr>
            <p:nvPr/>
          </p:nvSpPr>
          <p:spPr bwMode="auto">
            <a:xfrm>
              <a:off x="4061" y="1232"/>
              <a:ext cx="1308" cy="110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09285" name="Oval 5"/>
            <p:cNvSpPr>
              <a:spLocks noChangeArrowheads="1"/>
            </p:cNvSpPr>
            <p:nvPr/>
          </p:nvSpPr>
          <p:spPr bwMode="auto">
            <a:xfrm>
              <a:off x="3107" y="1232"/>
              <a:ext cx="1308" cy="110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09286" name="Oval 6"/>
            <p:cNvSpPr>
              <a:spLocks noChangeArrowheads="1"/>
            </p:cNvSpPr>
            <p:nvPr/>
          </p:nvSpPr>
          <p:spPr bwMode="auto">
            <a:xfrm>
              <a:off x="3584" y="754"/>
              <a:ext cx="1308" cy="1106"/>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09288" name="Text Box 8"/>
            <p:cNvSpPr txBox="1">
              <a:spLocks noChangeArrowheads="1"/>
            </p:cNvSpPr>
            <p:nvPr/>
          </p:nvSpPr>
          <p:spPr bwMode="auto">
            <a:xfrm>
              <a:off x="3152" y="1842"/>
              <a:ext cx="101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eaLnBrk="0" hangingPunct="0"/>
              <a:r>
                <a:rPr lang="en-GB" sz="2200" b="1">
                  <a:solidFill>
                    <a:srgbClr val="1C2157"/>
                  </a:solidFill>
                </a:rPr>
                <a:t>Build team</a:t>
              </a:r>
              <a:endParaRPr lang="en-US" sz="2200" b="1">
                <a:solidFill>
                  <a:srgbClr val="1C2157"/>
                </a:solidFill>
              </a:endParaRPr>
            </a:p>
          </p:txBody>
        </p:sp>
      </p:grpSp>
      <p:sp>
        <p:nvSpPr>
          <p:cNvPr id="609291" name="AutoShape 11"/>
          <p:cNvSpPr>
            <a:spLocks noChangeArrowheads="1"/>
          </p:cNvSpPr>
          <p:nvPr/>
        </p:nvSpPr>
        <p:spPr bwMode="auto">
          <a:xfrm>
            <a:off x="3503613" y="3860801"/>
            <a:ext cx="2735262" cy="1584325"/>
          </a:xfrm>
          <a:prstGeom prst="wedgeEllipseCallout">
            <a:avLst>
              <a:gd name="adj1" fmla="val 62829"/>
              <a:gd name="adj2" fmla="val -77153"/>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Maintaining communication within the group</a:t>
            </a:r>
          </a:p>
          <a:p>
            <a:endParaRPr lang="en-GB" sz="2000">
              <a:solidFill>
                <a:srgbClr val="1C2157"/>
              </a:solidFill>
            </a:endParaRPr>
          </a:p>
          <a:p>
            <a:endParaRPr lang="en-GB" sz="2000">
              <a:solidFill>
                <a:srgbClr val="1C2157"/>
              </a:solidFill>
            </a:endParaRPr>
          </a:p>
        </p:txBody>
      </p:sp>
      <p:sp>
        <p:nvSpPr>
          <p:cNvPr id="609292" name="AutoShape 12"/>
          <p:cNvSpPr>
            <a:spLocks noChangeArrowheads="1"/>
          </p:cNvSpPr>
          <p:nvPr/>
        </p:nvSpPr>
        <p:spPr bwMode="auto">
          <a:xfrm>
            <a:off x="2244726" y="1412876"/>
            <a:ext cx="3203575" cy="1584325"/>
          </a:xfrm>
          <a:prstGeom prst="wedgeEllipseCallout">
            <a:avLst>
              <a:gd name="adj1" fmla="val 82407"/>
              <a:gd name="adj2" fmla="val 58819"/>
            </a:avLst>
          </a:prstGeom>
          <a:solidFill>
            <a:srgbClr val="C0C0C0">
              <a:alpha val="49001"/>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Maintaining morale and building team spirit</a:t>
            </a:r>
          </a:p>
          <a:p>
            <a:endParaRPr lang="en-GB" sz="2000">
              <a:solidFill>
                <a:srgbClr val="1C2157"/>
              </a:solidFill>
            </a:endParaRPr>
          </a:p>
        </p:txBody>
      </p:sp>
      <p:sp>
        <p:nvSpPr>
          <p:cNvPr id="609293" name="AutoShape 13"/>
          <p:cNvSpPr>
            <a:spLocks noChangeArrowheads="1"/>
          </p:cNvSpPr>
          <p:nvPr/>
        </p:nvSpPr>
        <p:spPr bwMode="auto">
          <a:xfrm>
            <a:off x="6456363" y="4076701"/>
            <a:ext cx="3960812" cy="2447925"/>
          </a:xfrm>
          <a:prstGeom prst="wedgeEllipseCallout">
            <a:avLst>
              <a:gd name="adj1" fmla="val -13088"/>
              <a:gd name="adj2" fmla="val -64463"/>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Setting standards and maintaining discipline</a:t>
            </a:r>
          </a:p>
          <a:p>
            <a:endParaRPr lang="en-GB" sz="2000">
              <a:solidFill>
                <a:srgbClr val="1C2157"/>
              </a:solidFill>
            </a:endParaRPr>
          </a:p>
          <a:p>
            <a:r>
              <a:rPr lang="en-GB" sz="2000">
                <a:solidFill>
                  <a:srgbClr val="1C2157"/>
                </a:solidFill>
              </a:rPr>
              <a:t>Ensuring systems support the work of the team</a:t>
            </a:r>
          </a:p>
        </p:txBody>
      </p:sp>
      <p:sp>
        <p:nvSpPr>
          <p:cNvPr id="2" name="Slide Number Placeholder 1"/>
          <p:cNvSpPr>
            <a:spLocks noGrp="1"/>
          </p:cNvSpPr>
          <p:nvPr>
            <p:ph type="sldNum" sz="quarter" idx="12"/>
          </p:nvPr>
        </p:nvSpPr>
        <p:spPr bwMode="auto">
          <a:xfrm>
            <a:off x="6553200" y="62484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F86B50-702B-43C9-A487-814A85173ABD}" type="slidenum">
              <a:rPr lang="en-GB" smtClean="0"/>
              <a:pPr/>
              <a:t>19</a:t>
            </a:fld>
            <a:endParaRPr lang="en-GB" dirty="0"/>
          </a:p>
        </p:txBody>
      </p:sp>
    </p:spTree>
    <p:extLst>
      <p:ext uri="{BB962C8B-B14F-4D97-AF65-F5344CB8AC3E}">
        <p14:creationId xmlns:p14="http://schemas.microsoft.com/office/powerpoint/2010/main" val="175605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92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92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92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9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91" grpId="0" animBg="1"/>
      <p:bldP spid="609292" grpId="0" animBg="1"/>
      <p:bldP spid="6092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endParaRPr lang="en-US" dirty="0"/>
          </a:p>
        </p:txBody>
      </p:sp>
      <p:sp>
        <p:nvSpPr>
          <p:cNvPr id="5" name="Date Placeholder 4">
            <a:extLst>
              <a:ext uri="{FF2B5EF4-FFF2-40B4-BE49-F238E27FC236}">
                <a16:creationId xmlns:a16="http://schemas.microsoft.com/office/drawing/2014/main" id="{4F13AAE4-72E1-9825-F498-2ABD2ABAFF1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5 - Team Leadership</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idx="4294967295"/>
          </p:nvPr>
        </p:nvSpPr>
        <p:spPr>
          <a:xfrm>
            <a:off x="1524000" y="304800"/>
            <a:ext cx="8991600" cy="558800"/>
          </a:xfrm>
        </p:spPr>
        <p:txBody>
          <a:bodyPr/>
          <a:lstStyle/>
          <a:p>
            <a:r>
              <a:rPr lang="en-GB" dirty="0"/>
              <a:t>Action-Centred Leadership</a:t>
            </a:r>
            <a:endParaRPr lang="en-US" dirty="0"/>
          </a:p>
        </p:txBody>
      </p:sp>
      <p:sp>
        <p:nvSpPr>
          <p:cNvPr id="612360" name="AutoShape 8"/>
          <p:cNvSpPr>
            <a:spLocks noChangeArrowheads="1"/>
          </p:cNvSpPr>
          <p:nvPr/>
        </p:nvSpPr>
        <p:spPr bwMode="auto">
          <a:xfrm>
            <a:off x="5375276" y="3860800"/>
            <a:ext cx="3203575" cy="1728788"/>
          </a:xfrm>
          <a:prstGeom prst="wedgeEllipseCallout">
            <a:avLst>
              <a:gd name="adj1" fmla="val -47620"/>
              <a:gd name="adj2" fmla="val -65333"/>
            </a:avLst>
          </a:prstGeom>
          <a:solidFill>
            <a:srgbClr val="C0C0C0">
              <a:alpha val="49001"/>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Developing and training the individual</a:t>
            </a:r>
            <a:endParaRPr lang="en-US" sz="2000">
              <a:solidFill>
                <a:srgbClr val="1C2157"/>
              </a:solidFill>
            </a:endParaRPr>
          </a:p>
          <a:p>
            <a:endParaRPr lang="en-GB" sz="2000">
              <a:solidFill>
                <a:srgbClr val="1C2157"/>
              </a:solidFill>
            </a:endParaRPr>
          </a:p>
        </p:txBody>
      </p:sp>
      <p:sp>
        <p:nvSpPr>
          <p:cNvPr id="612361" name="AutoShape 9"/>
          <p:cNvSpPr>
            <a:spLocks noChangeArrowheads="1"/>
          </p:cNvSpPr>
          <p:nvPr/>
        </p:nvSpPr>
        <p:spPr bwMode="auto">
          <a:xfrm>
            <a:off x="1847851" y="4508500"/>
            <a:ext cx="2735263" cy="1296988"/>
          </a:xfrm>
          <a:prstGeom prst="wedgeEllipseCallout">
            <a:avLst>
              <a:gd name="adj1" fmla="val 71009"/>
              <a:gd name="adj2" fmla="val -108139"/>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Giving praise and recognition</a:t>
            </a:r>
          </a:p>
        </p:txBody>
      </p:sp>
      <p:sp>
        <p:nvSpPr>
          <p:cNvPr id="612362" name="AutoShape 10"/>
          <p:cNvSpPr>
            <a:spLocks noChangeArrowheads="1"/>
          </p:cNvSpPr>
          <p:nvPr/>
        </p:nvSpPr>
        <p:spPr bwMode="auto">
          <a:xfrm>
            <a:off x="7319964" y="1125538"/>
            <a:ext cx="2808287" cy="2736850"/>
          </a:xfrm>
          <a:prstGeom prst="wedgeEllipseCallout">
            <a:avLst>
              <a:gd name="adj1" fmla="val -107884"/>
              <a:gd name="adj2" fmla="val 7657"/>
            </a:avLst>
          </a:prstGeom>
          <a:solidFill>
            <a:srgbClr val="C0C0C0">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z="2000">
                <a:solidFill>
                  <a:srgbClr val="1C2157"/>
                </a:solidFill>
              </a:rPr>
              <a:t>Meeting the needs of individual </a:t>
            </a:r>
          </a:p>
          <a:p>
            <a:endParaRPr lang="en-GB" sz="2000">
              <a:solidFill>
                <a:srgbClr val="1C2157"/>
              </a:solidFill>
            </a:endParaRPr>
          </a:p>
          <a:p>
            <a:r>
              <a:rPr lang="en-GB" sz="2000">
                <a:solidFill>
                  <a:srgbClr val="1C2157"/>
                </a:solidFill>
              </a:rPr>
              <a:t>Attending to personal problems</a:t>
            </a:r>
          </a:p>
        </p:txBody>
      </p:sp>
      <p:grpSp>
        <p:nvGrpSpPr>
          <p:cNvPr id="612366" name="Group 14"/>
          <p:cNvGrpSpPr>
            <a:grpSpLocks/>
          </p:cNvGrpSpPr>
          <p:nvPr/>
        </p:nvGrpSpPr>
        <p:grpSpPr bwMode="auto">
          <a:xfrm>
            <a:off x="2208214" y="1125538"/>
            <a:ext cx="3375025" cy="2659062"/>
            <a:chOff x="3424" y="709"/>
            <a:chExt cx="2126" cy="1675"/>
          </a:xfrm>
        </p:grpSpPr>
        <p:sp>
          <p:nvSpPr>
            <p:cNvPr id="612356" name="Oval 4"/>
            <p:cNvSpPr>
              <a:spLocks noChangeArrowheads="1"/>
            </p:cNvSpPr>
            <p:nvPr/>
          </p:nvSpPr>
          <p:spPr bwMode="auto">
            <a:xfrm>
              <a:off x="4321" y="1215"/>
              <a:ext cx="1229"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2357" name="Oval 5"/>
            <p:cNvSpPr>
              <a:spLocks noChangeArrowheads="1"/>
            </p:cNvSpPr>
            <p:nvPr/>
          </p:nvSpPr>
          <p:spPr bwMode="auto">
            <a:xfrm>
              <a:off x="3424" y="1215"/>
              <a:ext cx="1229"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2358" name="Oval 6"/>
            <p:cNvSpPr>
              <a:spLocks noChangeArrowheads="1"/>
            </p:cNvSpPr>
            <p:nvPr/>
          </p:nvSpPr>
          <p:spPr bwMode="auto">
            <a:xfrm>
              <a:off x="3872" y="709"/>
              <a:ext cx="1230" cy="1169"/>
            </a:xfrm>
            <a:prstGeom prst="ellipse">
              <a:avLst/>
            </a:prstGeom>
            <a:noFill/>
            <a:ln w="5715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1C2157"/>
                </a:solidFill>
              </a:endParaRPr>
            </a:p>
          </p:txBody>
        </p:sp>
        <p:sp>
          <p:nvSpPr>
            <p:cNvPr id="612365" name="Text Box 13"/>
            <p:cNvSpPr txBox="1">
              <a:spLocks noChangeArrowheads="1"/>
            </p:cNvSpPr>
            <p:nvPr/>
          </p:nvSpPr>
          <p:spPr bwMode="auto">
            <a:xfrm>
              <a:off x="4513" y="1809"/>
              <a:ext cx="95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2000" b="1">
                  <a:solidFill>
                    <a:srgbClr val="1C2157"/>
                  </a:solidFill>
                </a:rPr>
                <a:t>Develop Individuals</a:t>
              </a:r>
            </a:p>
          </p:txBody>
        </p:sp>
      </p:grpSp>
      <p:sp>
        <p:nvSpPr>
          <p:cNvPr id="2" name="Slide Number Placeholder 1"/>
          <p:cNvSpPr>
            <a:spLocks noGrp="1"/>
          </p:cNvSpPr>
          <p:nvPr>
            <p:ph type="sldNum" sz="quarter" idx="12"/>
          </p:nvPr>
        </p:nvSpPr>
        <p:spPr bwMode="auto">
          <a:xfrm>
            <a:off x="6553200" y="62484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F86B50-702B-43C9-A487-814A85173ABD}" type="slidenum">
              <a:rPr lang="en-GB" smtClean="0"/>
              <a:pPr/>
              <a:t>20</a:t>
            </a:fld>
            <a:endParaRPr lang="en-GB" dirty="0"/>
          </a:p>
        </p:txBody>
      </p:sp>
    </p:spTree>
    <p:extLst>
      <p:ext uri="{BB962C8B-B14F-4D97-AF65-F5344CB8AC3E}">
        <p14:creationId xmlns:p14="http://schemas.microsoft.com/office/powerpoint/2010/main" val="2708153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2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23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23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2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60" grpId="0" animBg="1"/>
      <p:bldP spid="612361" grpId="0" animBg="1"/>
      <p:bldP spid="6123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05000" y="228600"/>
            <a:ext cx="8229600" cy="1066800"/>
          </a:xfrm>
        </p:spPr>
        <p:txBody>
          <a:bodyPr/>
          <a:lstStyle/>
          <a:p>
            <a:pPr>
              <a:defRPr/>
            </a:pPr>
            <a:r>
              <a:rPr kumimoji="1" lang="en-US" dirty="0">
                <a:solidFill>
                  <a:schemeClr val="accent2">
                    <a:lumMod val="75000"/>
                  </a:schemeClr>
                </a:solidFill>
              </a:rPr>
              <a:t>Leadership Perspectives</a:t>
            </a:r>
            <a:endParaRPr kumimoji="1" lang="en-US" sz="2800" dirty="0">
              <a:solidFill>
                <a:schemeClr val="accent2">
                  <a:lumMod val="75000"/>
                </a:schemeClr>
              </a:solidFill>
            </a:endParaRPr>
          </a:p>
        </p:txBody>
      </p:sp>
      <p:sp>
        <p:nvSpPr>
          <p:cNvPr id="15" name="Rectangle 4"/>
          <p:cNvSpPr>
            <a:spLocks noChangeArrowheads="1"/>
          </p:cNvSpPr>
          <p:nvPr/>
        </p:nvSpPr>
        <p:spPr bwMode="auto">
          <a:xfrm>
            <a:off x="4495800" y="2895600"/>
            <a:ext cx="3429000" cy="22098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3600" dirty="0">
                <a:solidFill>
                  <a:prstClr val="white"/>
                </a:solidFill>
                <a:effectLst>
                  <a:outerShdw blurRad="38100" dist="38100" dir="2700000" algn="tl">
                    <a:srgbClr val="000000"/>
                  </a:outerShdw>
                </a:effectLst>
                <a:cs typeface="Arial" panose="020B0604020202020204" pitchFamily="34" charset="0"/>
              </a:rPr>
              <a:t>2-Behavior</a:t>
            </a:r>
          </a:p>
          <a:p>
            <a:pPr algn="ctr" eaLnBrk="0" fontAlgn="base" hangingPunct="0">
              <a:lnSpc>
                <a:spcPct val="90000"/>
              </a:lnSpc>
              <a:spcBef>
                <a:spcPct val="0"/>
              </a:spcBef>
              <a:spcAft>
                <a:spcPct val="0"/>
              </a:spcAft>
              <a:defRPr/>
            </a:pPr>
            <a:r>
              <a:rPr lang="en-AU" altLang="en-US" sz="3600" dirty="0">
                <a:solidFill>
                  <a:prstClr val="white"/>
                </a:solidFill>
                <a:effectLst>
                  <a:outerShdw blurRad="38100" dist="38100" dir="2700000" algn="tl">
                    <a:srgbClr val="000000"/>
                  </a:outerShdw>
                </a:effectLst>
                <a:cs typeface="Arial" panose="020B0604020202020204" pitchFamily="34" charset="0"/>
              </a:rPr>
              <a:t>Perspective</a:t>
            </a:r>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21</a:t>
            </a:fld>
            <a:endParaRPr lang="en-US" altLang="en-US"/>
          </a:p>
        </p:txBody>
      </p:sp>
      <p:sp>
        <p:nvSpPr>
          <p:cNvPr id="3" name="Date Placeholder 2">
            <a:extLst>
              <a:ext uri="{FF2B5EF4-FFF2-40B4-BE49-F238E27FC236}">
                <a16:creationId xmlns:a16="http://schemas.microsoft.com/office/drawing/2014/main" id="{7F269FEB-783F-C204-49BD-CABFD18B1A6A}"/>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5E427A55-0276-47C2-E4C7-04529588654B}"/>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232257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56A3-4AD2-4E4D-97AC-9DD9C91AF142}"/>
              </a:ext>
            </a:extLst>
          </p:cNvPr>
          <p:cNvSpPr>
            <a:spLocks noGrp="1"/>
          </p:cNvSpPr>
          <p:nvPr>
            <p:ph type="title"/>
          </p:nvPr>
        </p:nvSpPr>
        <p:spPr/>
        <p:txBody>
          <a:bodyPr/>
          <a:lstStyle/>
          <a:p>
            <a:r>
              <a:rPr lang="en-US" dirty="0"/>
              <a:t>Leadership Theories</a:t>
            </a:r>
          </a:p>
        </p:txBody>
      </p:sp>
      <p:sp>
        <p:nvSpPr>
          <p:cNvPr id="4" name="Text Box 6">
            <a:extLst>
              <a:ext uri="{FF2B5EF4-FFF2-40B4-BE49-F238E27FC236}">
                <a16:creationId xmlns:a16="http://schemas.microsoft.com/office/drawing/2014/main" id="{B3A86B6B-EA48-44F7-AA29-7A94C6C6EF77}"/>
              </a:ext>
            </a:extLst>
          </p:cNvPr>
          <p:cNvSpPr txBox="1">
            <a:spLocks noChangeArrowheads="1"/>
          </p:cNvSpPr>
          <p:nvPr/>
        </p:nvSpPr>
        <p:spPr bwMode="auto">
          <a:xfrm>
            <a:off x="1034676" y="1828800"/>
            <a:ext cx="1012264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b="1" dirty="0">
                <a:latin typeface="+mn-lt"/>
              </a:rPr>
              <a:t>Behaviourist Theories </a:t>
            </a:r>
            <a:r>
              <a:rPr lang="en-GB" altLang="en-US" b="0" dirty="0">
                <a:latin typeface="+mn-lt"/>
              </a:rPr>
              <a:t>(Blake and Mouton, Managerial grid, 1964)</a:t>
            </a:r>
          </a:p>
          <a:p>
            <a:endParaRPr lang="en-GB" altLang="en-US" b="0" dirty="0">
              <a:latin typeface="+mn-lt"/>
            </a:endParaRPr>
          </a:p>
          <a:p>
            <a:pPr>
              <a:buFontTx/>
              <a:buChar char="•"/>
            </a:pPr>
            <a:r>
              <a:rPr lang="en-GB" altLang="en-US" b="0" dirty="0">
                <a:latin typeface="+mn-lt"/>
              </a:rPr>
              <a:t>Leaders' behaviour and actions, rather than their traits and skills e.g. production orientated, or people orientated </a:t>
            </a:r>
          </a:p>
          <a:p>
            <a:pPr>
              <a:buFontTx/>
              <a:buChar char="•"/>
            </a:pPr>
            <a:endParaRPr lang="en-GB" altLang="en-US" b="0" dirty="0">
              <a:latin typeface="+mn-lt"/>
            </a:endParaRPr>
          </a:p>
          <a:p>
            <a:pPr>
              <a:buFontTx/>
              <a:buChar char="•"/>
            </a:pPr>
            <a:r>
              <a:rPr lang="en-GB" altLang="en-US" b="0" dirty="0">
                <a:latin typeface="+mn-lt"/>
              </a:rPr>
              <a:t>Different leadership behaviours categorised as ‘leadership styles’ e.g. autocratic, persuasive, consultative, democratic</a:t>
            </a:r>
          </a:p>
          <a:p>
            <a:pPr>
              <a:buFontTx/>
              <a:buChar char="•"/>
            </a:pPr>
            <a:endParaRPr lang="en-GB" altLang="en-US" b="0" dirty="0">
              <a:latin typeface="+mn-lt"/>
            </a:endParaRPr>
          </a:p>
          <a:p>
            <a:pPr>
              <a:buFontTx/>
              <a:buChar char="•"/>
            </a:pPr>
            <a:r>
              <a:rPr lang="en-GB" altLang="en-US" b="0" dirty="0">
                <a:latin typeface="+mn-lt"/>
              </a:rPr>
              <a:t>Doesn’t provide guide to effective leadership in different situations </a:t>
            </a:r>
            <a:endParaRPr lang="en-GB" altLang="en-US" dirty="0">
              <a:latin typeface="+mn-lt"/>
            </a:endParaRPr>
          </a:p>
        </p:txBody>
      </p:sp>
      <p:sp>
        <p:nvSpPr>
          <p:cNvPr id="5" name="Date Placeholder 4">
            <a:extLst>
              <a:ext uri="{FF2B5EF4-FFF2-40B4-BE49-F238E27FC236}">
                <a16:creationId xmlns:a16="http://schemas.microsoft.com/office/drawing/2014/main" id="{FC63D66C-257B-53E3-BA33-9169790D170E}"/>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59DA84D-38C2-260D-056D-81F6D7863B98}"/>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BA6D2332-66F3-4762-0C4F-2632BC39EDD0}"/>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298223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a:defRPr/>
            </a:pPr>
            <a:r>
              <a:rPr lang="en-US" dirty="0">
                <a:solidFill>
                  <a:schemeClr val="tx1">
                    <a:lumMod val="95000"/>
                    <a:lumOff val="5000"/>
                  </a:schemeClr>
                </a:solidFill>
              </a:rPr>
              <a:t>The Historically Important</a:t>
            </a:r>
            <a:br>
              <a:rPr lang="en-US" dirty="0">
                <a:solidFill>
                  <a:schemeClr val="tx1">
                    <a:lumMod val="95000"/>
                    <a:lumOff val="5000"/>
                  </a:schemeClr>
                </a:solidFill>
              </a:rPr>
            </a:br>
            <a:r>
              <a:rPr lang="en-US" dirty="0">
                <a:solidFill>
                  <a:schemeClr val="tx1">
                    <a:lumMod val="95000"/>
                    <a:lumOff val="5000"/>
                  </a:schemeClr>
                </a:solidFill>
              </a:rPr>
              <a:t>Studies on Leadership</a:t>
            </a:r>
          </a:p>
        </p:txBody>
      </p:sp>
      <p:sp>
        <p:nvSpPr>
          <p:cNvPr id="41987" name="Rectangle 3"/>
          <p:cNvSpPr>
            <a:spLocks noGrp="1" noChangeArrowheads="1"/>
          </p:cNvSpPr>
          <p:nvPr>
            <p:ph idx="1"/>
          </p:nvPr>
        </p:nvSpPr>
        <p:spPr>
          <a:xfrm>
            <a:off x="838200" y="1831780"/>
            <a:ext cx="10515600" cy="3677730"/>
          </a:xfrm>
        </p:spPr>
        <p:txBody>
          <a:bodyPr>
            <a:normAutofit lnSpcReduction="10000"/>
          </a:bodyPr>
          <a:lstStyle/>
          <a:p>
            <a:pPr eaLnBrk="1" hangingPunct="1"/>
            <a:r>
              <a:rPr lang="en-US" altLang="en-US" dirty="0"/>
              <a:t>The Iowa Leadership Studies (1930 by Lippitt and Ralph White)</a:t>
            </a:r>
          </a:p>
          <a:p>
            <a:pPr lvl="1" eaLnBrk="1" hangingPunct="1"/>
            <a:r>
              <a:rPr lang="en-US" altLang="en-US" dirty="0"/>
              <a:t>Autocratic vs. Democratic vs. Laissez-Faire</a:t>
            </a:r>
          </a:p>
          <a:p>
            <a:pPr lvl="1" eaLnBrk="1" hangingPunct="1"/>
            <a:endParaRPr lang="en-US" altLang="en-US" dirty="0"/>
          </a:p>
          <a:p>
            <a:pPr eaLnBrk="1" hangingPunct="1"/>
            <a:r>
              <a:rPr lang="en-US" altLang="en-US" dirty="0"/>
              <a:t>The Ohio State Leadership Studies</a:t>
            </a:r>
          </a:p>
          <a:p>
            <a:pPr lvl="1" eaLnBrk="1" hangingPunct="1"/>
            <a:r>
              <a:rPr lang="en-US" altLang="en-US" dirty="0"/>
              <a:t>Initiating Structure vs. Consideration</a:t>
            </a:r>
          </a:p>
          <a:p>
            <a:pPr lvl="1" eaLnBrk="1" hangingPunct="1"/>
            <a:endParaRPr lang="en-US" altLang="en-US" dirty="0"/>
          </a:p>
          <a:p>
            <a:pPr eaLnBrk="1" hangingPunct="1"/>
            <a:r>
              <a:rPr lang="en-US" altLang="en-US" dirty="0"/>
              <a:t>The Early Michigan Leadership Studies- human relations approach (1950s by university of Michigan)</a:t>
            </a:r>
          </a:p>
          <a:p>
            <a:pPr lvl="1" eaLnBrk="1" hangingPunct="1"/>
            <a:r>
              <a:rPr lang="en-US" altLang="en-US" dirty="0"/>
              <a:t>Production Oriented vs. Employee Oriented</a:t>
            </a:r>
          </a:p>
          <a:p>
            <a:pPr eaLnBrk="1" hangingPunct="1"/>
            <a:endParaRPr lang="en-US" altLang="en-US" dirty="0"/>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23</a:t>
            </a:fld>
            <a:endParaRPr lang="en-US" altLang="en-US"/>
          </a:p>
        </p:txBody>
      </p:sp>
      <p:sp>
        <p:nvSpPr>
          <p:cNvPr id="3" name="Date Placeholder 2">
            <a:extLst>
              <a:ext uri="{FF2B5EF4-FFF2-40B4-BE49-F238E27FC236}">
                <a16:creationId xmlns:a16="http://schemas.microsoft.com/office/drawing/2014/main" id="{2DB0CDD9-3ECB-4AEA-0628-1AC81DBFA3DA}"/>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3E3C7F4D-C359-1C92-DA91-C4C20A7D7B2A}"/>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117717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a:defRPr/>
            </a:pPr>
            <a:r>
              <a:rPr lang="en-US" dirty="0">
                <a:solidFill>
                  <a:schemeClr val="tx1">
                    <a:lumMod val="95000"/>
                    <a:lumOff val="5000"/>
                  </a:schemeClr>
                </a:solidFill>
              </a:rPr>
              <a:t>The Iowa Leadership Studies</a:t>
            </a:r>
            <a:br>
              <a:rPr lang="en-US" dirty="0">
                <a:solidFill>
                  <a:schemeClr val="tx1">
                    <a:lumMod val="95000"/>
                    <a:lumOff val="5000"/>
                  </a:schemeClr>
                </a:solidFill>
              </a:rPr>
            </a:br>
            <a:r>
              <a:rPr lang="en-US" dirty="0">
                <a:solidFill>
                  <a:schemeClr val="tx1">
                    <a:lumMod val="95000"/>
                    <a:lumOff val="5000"/>
                  </a:schemeClr>
                </a:solidFill>
              </a:rPr>
              <a:t> Autocratic vs. Democratic vs. Laissez-Faire</a:t>
            </a:r>
          </a:p>
        </p:txBody>
      </p:sp>
      <p:sp>
        <p:nvSpPr>
          <p:cNvPr id="43011" name="Rectangle 3"/>
          <p:cNvSpPr>
            <a:spLocks noGrp="1" noChangeArrowheads="1"/>
          </p:cNvSpPr>
          <p:nvPr>
            <p:ph idx="1"/>
          </p:nvPr>
        </p:nvSpPr>
        <p:spPr>
          <a:xfrm>
            <a:off x="838200" y="1600200"/>
            <a:ext cx="10820400" cy="5029200"/>
          </a:xfrm>
        </p:spPr>
        <p:txBody>
          <a:bodyPr>
            <a:normAutofit fontScale="92500" lnSpcReduction="10000"/>
          </a:bodyPr>
          <a:lstStyle/>
          <a:p>
            <a:pPr>
              <a:buFontTx/>
              <a:buNone/>
            </a:pPr>
            <a:r>
              <a:rPr lang="en-US" altLang="en-US" sz="2400" dirty="0"/>
              <a:t>The question was whether a democratic style of leadership is more effective than an authoritarian or laissez-faire style. Study was done using 10-year old boys who were assigned to one of three after school hobby groups:</a:t>
            </a:r>
          </a:p>
          <a:p>
            <a:pPr algn="ctr">
              <a:buFontTx/>
              <a:buNone/>
            </a:pPr>
            <a:r>
              <a:rPr lang="en-US" altLang="en-US" sz="2400" b="1" u="sng" dirty="0">
                <a:solidFill>
                  <a:schemeClr val="accent2"/>
                </a:solidFill>
              </a:rPr>
              <a:t>Democratic-</a:t>
            </a:r>
          </a:p>
          <a:p>
            <a:pPr algn="ctr">
              <a:buFontTx/>
              <a:buNone/>
            </a:pPr>
            <a:r>
              <a:rPr lang="en-US" altLang="en-US" sz="2400" dirty="0"/>
              <a:t>Allowed the group to decide who was to perform what task, pick their own partners, offer feedback</a:t>
            </a:r>
          </a:p>
          <a:p>
            <a:pPr algn="ctr">
              <a:buFontTx/>
              <a:buNone/>
            </a:pPr>
            <a:endParaRPr lang="en-US" altLang="en-US" sz="2400" dirty="0"/>
          </a:p>
          <a:p>
            <a:pPr algn="ctr">
              <a:buFontTx/>
              <a:buNone/>
            </a:pPr>
            <a:r>
              <a:rPr lang="en-US" altLang="en-US" sz="2400" b="1" u="sng" dirty="0">
                <a:solidFill>
                  <a:schemeClr val="accent2"/>
                </a:solidFill>
              </a:rPr>
              <a:t>Authoritarian-</a:t>
            </a:r>
          </a:p>
          <a:p>
            <a:pPr algn="ctr">
              <a:buFontTx/>
              <a:buNone/>
            </a:pPr>
            <a:r>
              <a:rPr lang="en-US" altLang="en-US" sz="2400" dirty="0"/>
              <a:t>Assigned work partners, subjective with praise, decided what was to be done without boys feedback</a:t>
            </a:r>
          </a:p>
          <a:p>
            <a:pPr algn="ctr">
              <a:buFontTx/>
              <a:buNone/>
            </a:pPr>
            <a:endParaRPr lang="en-US" altLang="en-US" sz="2400" dirty="0"/>
          </a:p>
          <a:p>
            <a:pPr algn="ctr">
              <a:buFontTx/>
              <a:buNone/>
            </a:pPr>
            <a:r>
              <a:rPr lang="en-US" altLang="en-US" sz="2400" b="1" u="sng" dirty="0">
                <a:solidFill>
                  <a:schemeClr val="accent2"/>
                </a:solidFill>
              </a:rPr>
              <a:t>Laissez-Faire Style-</a:t>
            </a:r>
          </a:p>
          <a:p>
            <a:pPr algn="ctr">
              <a:buFontTx/>
              <a:buNone/>
            </a:pPr>
            <a:r>
              <a:rPr lang="en-US" altLang="en-US" sz="2400" dirty="0"/>
              <a:t>Gave the group complete freedom, do whatever they wanted, provided information only when asked</a:t>
            </a:r>
          </a:p>
          <a:p>
            <a:pPr algn="ctr">
              <a:buFontTx/>
              <a:buNone/>
            </a:pPr>
            <a:endParaRPr lang="en-US" altLang="en-US" sz="2400" dirty="0"/>
          </a:p>
          <a:p>
            <a:pPr algn="ctr">
              <a:buFontTx/>
              <a:buNone/>
            </a:pPr>
            <a:endParaRPr lang="en-US" altLang="en-US" sz="2400" b="1" dirty="0"/>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24</a:t>
            </a:fld>
            <a:endParaRPr lang="en-US" altLang="en-US"/>
          </a:p>
        </p:txBody>
      </p:sp>
      <p:sp>
        <p:nvSpPr>
          <p:cNvPr id="3" name="Date Placeholder 2">
            <a:extLst>
              <a:ext uri="{FF2B5EF4-FFF2-40B4-BE49-F238E27FC236}">
                <a16:creationId xmlns:a16="http://schemas.microsoft.com/office/drawing/2014/main" id="{F6E6F093-195A-2E89-ADA9-95B61A75D9A2}"/>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4E94C9B-DA7F-FC35-9315-86DF3E05C64A}"/>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173551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a:defRPr/>
            </a:pPr>
            <a:r>
              <a:rPr lang="en-US" dirty="0">
                <a:solidFill>
                  <a:schemeClr val="tx1">
                    <a:lumMod val="95000"/>
                    <a:lumOff val="5000"/>
                  </a:schemeClr>
                </a:solidFill>
              </a:rPr>
              <a:t>The Iowa Leadership Studies</a:t>
            </a:r>
            <a:br>
              <a:rPr lang="en-US" dirty="0">
                <a:solidFill>
                  <a:schemeClr val="tx1">
                    <a:lumMod val="95000"/>
                    <a:lumOff val="5000"/>
                  </a:schemeClr>
                </a:solidFill>
              </a:rPr>
            </a:br>
            <a:r>
              <a:rPr lang="en-US" dirty="0">
                <a:solidFill>
                  <a:schemeClr val="tx1">
                    <a:lumMod val="95000"/>
                    <a:lumOff val="5000"/>
                  </a:schemeClr>
                </a:solidFill>
              </a:rPr>
              <a:t> Autocratic vs. Democratic vs. Laissez-Faire</a:t>
            </a:r>
          </a:p>
        </p:txBody>
      </p:sp>
      <p:sp>
        <p:nvSpPr>
          <p:cNvPr id="44035" name="Rectangle 3"/>
          <p:cNvSpPr>
            <a:spLocks noGrp="1" noChangeArrowheads="1"/>
          </p:cNvSpPr>
          <p:nvPr>
            <p:ph idx="1"/>
          </p:nvPr>
        </p:nvSpPr>
        <p:spPr>
          <a:xfrm>
            <a:off x="838200" y="1676400"/>
            <a:ext cx="10515600" cy="5029200"/>
          </a:xfrm>
        </p:spPr>
        <p:txBody>
          <a:bodyPr>
            <a:normAutofit/>
          </a:bodyPr>
          <a:lstStyle/>
          <a:p>
            <a:pPr algn="ctr">
              <a:buFontTx/>
              <a:buNone/>
            </a:pPr>
            <a:r>
              <a:rPr lang="en-US" altLang="en-US" sz="2400" b="1" dirty="0"/>
              <a:t>In the study, which style do you think led to greater satisfaction?</a:t>
            </a:r>
          </a:p>
          <a:p>
            <a:r>
              <a:rPr lang="en-US" altLang="en-US" sz="2400" dirty="0"/>
              <a:t>Boys subjected to the autocratic leaders reacted in one of the two ways: either aggressively or apathetically. Both deemed to be reaction to the frustration. The researchers also pointed out that the apathetic groups exhibited outbursts of aggression when the autocratic leader left the room.</a:t>
            </a:r>
          </a:p>
          <a:p>
            <a:pPr>
              <a:buFontTx/>
              <a:buNone/>
            </a:pPr>
            <a:endParaRPr lang="en-US" altLang="en-US" sz="2400" dirty="0"/>
          </a:p>
          <a:p>
            <a:r>
              <a:rPr lang="en-US" altLang="en-US" sz="2400" dirty="0"/>
              <a:t>The laissez-faire leadership climate actually produced the  greatest number of aggressive acts from the group.</a:t>
            </a:r>
          </a:p>
          <a:p>
            <a:pPr>
              <a:buFontTx/>
              <a:buNone/>
            </a:pPr>
            <a:endParaRPr lang="en-US" altLang="en-US" sz="2400" dirty="0"/>
          </a:p>
          <a:p>
            <a:r>
              <a:rPr lang="en-US" altLang="en-US" sz="2400" dirty="0"/>
              <a:t>The democratically led group fell between the one extremely aggressive group and the four apathetic groups under the autocratic leader.</a:t>
            </a:r>
            <a:endParaRPr lang="en-US" altLang="en-US" sz="2400" b="1" dirty="0"/>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25</a:t>
            </a:fld>
            <a:endParaRPr lang="en-US" altLang="en-US"/>
          </a:p>
        </p:txBody>
      </p:sp>
      <p:sp>
        <p:nvSpPr>
          <p:cNvPr id="5" name="Date Placeholder 4">
            <a:extLst>
              <a:ext uri="{FF2B5EF4-FFF2-40B4-BE49-F238E27FC236}">
                <a16:creationId xmlns:a16="http://schemas.microsoft.com/office/drawing/2014/main" id="{E3C8E77A-5B7E-31B6-EEE3-0E234DB028E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D1A0DC5-84F7-F9A0-0650-2078E86C0775}"/>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952507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8200" y="381000"/>
            <a:ext cx="10515600" cy="640080"/>
          </a:xfrm>
        </p:spPr>
        <p:txBody>
          <a:bodyPr>
            <a:normAutofit fontScale="90000"/>
          </a:bodyPr>
          <a:lstStyle/>
          <a:p>
            <a:pPr eaLnBrk="1" hangingPunct="1">
              <a:defRPr/>
            </a:pPr>
            <a:r>
              <a:rPr lang="en-US" dirty="0">
                <a:solidFill>
                  <a:schemeClr val="tx1">
                    <a:lumMod val="95000"/>
                    <a:lumOff val="5000"/>
                  </a:schemeClr>
                </a:solidFill>
              </a:rPr>
              <a:t>The Ohio State Leadership Studies</a:t>
            </a:r>
            <a:br>
              <a:rPr lang="en-US" sz="3200" dirty="0">
                <a:solidFill>
                  <a:schemeClr val="tx1">
                    <a:lumMod val="95000"/>
                    <a:lumOff val="5000"/>
                  </a:schemeClr>
                </a:solidFill>
              </a:rPr>
            </a:br>
            <a:br>
              <a:rPr lang="en-US" sz="3200" dirty="0">
                <a:solidFill>
                  <a:schemeClr val="tx1">
                    <a:lumMod val="95000"/>
                    <a:lumOff val="5000"/>
                  </a:schemeClr>
                </a:solidFill>
              </a:rPr>
            </a:br>
            <a:r>
              <a:rPr lang="en-US" sz="2800" dirty="0">
                <a:solidFill>
                  <a:schemeClr val="tx1">
                    <a:lumMod val="95000"/>
                    <a:lumOff val="5000"/>
                  </a:schemeClr>
                </a:solidFill>
              </a:rPr>
              <a:t>Initiating Structure vs. Consideration</a:t>
            </a:r>
          </a:p>
        </p:txBody>
      </p:sp>
      <p:sp>
        <p:nvSpPr>
          <p:cNvPr id="27651" name="Rectangle 3"/>
          <p:cNvSpPr>
            <a:spLocks noGrp="1" noChangeArrowheads="1"/>
          </p:cNvSpPr>
          <p:nvPr>
            <p:ph idx="1"/>
          </p:nvPr>
        </p:nvSpPr>
        <p:spPr>
          <a:xfrm>
            <a:off x="685800" y="1371600"/>
            <a:ext cx="10668000" cy="5105400"/>
          </a:xfrm>
        </p:spPr>
        <p:txBody>
          <a:bodyPr>
            <a:normAutofit/>
          </a:bodyPr>
          <a:lstStyle/>
          <a:p>
            <a:pPr marL="609600" indent="-609600">
              <a:buNone/>
              <a:defRPr/>
            </a:pPr>
            <a:r>
              <a:rPr lang="en-US" sz="2000" dirty="0"/>
              <a:t>This study looked at </a:t>
            </a:r>
            <a:r>
              <a:rPr lang="en-US" sz="2000" dirty="0">
                <a:solidFill>
                  <a:schemeClr val="accent2">
                    <a:lumMod val="75000"/>
                  </a:schemeClr>
                </a:solidFill>
              </a:rPr>
              <a:t>two independent dimensions of leadership</a:t>
            </a:r>
            <a:r>
              <a:rPr lang="en-US" sz="2000" dirty="0"/>
              <a:t>:</a:t>
            </a:r>
          </a:p>
          <a:p>
            <a:pPr marL="609600" indent="-609600">
              <a:buNone/>
              <a:defRPr/>
            </a:pPr>
            <a:r>
              <a:rPr lang="en-US" sz="2000" dirty="0">
                <a:solidFill>
                  <a:schemeClr val="accent2"/>
                </a:solidFill>
              </a:rPr>
              <a:t>Consideration –</a:t>
            </a:r>
          </a:p>
          <a:p>
            <a:pPr marL="609600" indent="-609600">
              <a:buNone/>
              <a:defRPr/>
            </a:pPr>
            <a:r>
              <a:rPr lang="en-US" sz="2000" dirty="0"/>
              <a:t>Relies on mutual trust, respect for subordinates, and sensitivity to subordinate’s feelings.</a:t>
            </a:r>
          </a:p>
          <a:p>
            <a:pPr marL="609600" indent="-609600">
              <a:buNone/>
              <a:defRPr/>
            </a:pPr>
            <a:r>
              <a:rPr lang="en-US" sz="2000" dirty="0">
                <a:solidFill>
                  <a:schemeClr val="accent2"/>
                </a:solidFill>
              </a:rPr>
              <a:t>Initiating Structure-</a:t>
            </a:r>
          </a:p>
          <a:p>
            <a:pPr marL="609600" indent="-609600">
              <a:buNone/>
              <a:defRPr/>
            </a:pPr>
            <a:r>
              <a:rPr lang="en-US" sz="2000" dirty="0"/>
              <a:t>When a leader defines and structures the work that subordinates perform, working toward </a:t>
            </a:r>
          </a:p>
          <a:p>
            <a:pPr marL="609600" indent="-609600">
              <a:buNone/>
              <a:defRPr/>
            </a:pPr>
            <a:r>
              <a:rPr lang="en-US" sz="2000" dirty="0"/>
              <a:t>successful completion.</a:t>
            </a:r>
          </a:p>
          <a:p>
            <a:pPr marL="609600" indent="-609600">
              <a:buNone/>
              <a:defRPr/>
            </a:pPr>
            <a:endParaRPr lang="en-US" sz="2000" dirty="0"/>
          </a:p>
          <a:p>
            <a:pPr marL="609600" indent="-609600">
              <a:buNone/>
              <a:defRPr/>
            </a:pPr>
            <a:r>
              <a:rPr lang="en-US" sz="2000" dirty="0"/>
              <a:t>Therefore a manager can be:</a:t>
            </a:r>
          </a:p>
          <a:p>
            <a:pPr marL="609600" indent="-609600">
              <a:buFontTx/>
              <a:buAutoNum type="arabicPeriod"/>
              <a:defRPr/>
            </a:pPr>
            <a:r>
              <a:rPr lang="en-US" sz="2000" dirty="0"/>
              <a:t>Highly considerate of subordinates, while lacking a concern for employee production.</a:t>
            </a:r>
          </a:p>
          <a:p>
            <a:pPr marL="609600" indent="-609600">
              <a:buFontTx/>
              <a:buAutoNum type="arabicPeriod"/>
              <a:defRPr/>
            </a:pPr>
            <a:r>
              <a:rPr lang="en-US" sz="2000" dirty="0"/>
              <a:t>May lack concern for employee feelings but is moderately concerned with unit output.</a:t>
            </a:r>
          </a:p>
          <a:p>
            <a:pPr marL="609600" indent="-609600">
              <a:buFontTx/>
              <a:buAutoNum type="arabicPeriod"/>
              <a:defRPr/>
            </a:pPr>
            <a:r>
              <a:rPr lang="en-US" sz="2000" dirty="0"/>
              <a:t>Devoted to both maximizing production (initiating structure) and employee well-being (consideration).</a:t>
            </a:r>
          </a:p>
          <a:p>
            <a:pPr marL="609600" indent="-609600">
              <a:buNone/>
              <a:defRPr/>
            </a:pPr>
            <a:r>
              <a:rPr lang="en-US" sz="2000" dirty="0"/>
              <a:t>	</a:t>
            </a:r>
            <a:r>
              <a:rPr lang="en-US" sz="2000" dirty="0">
                <a:solidFill>
                  <a:schemeClr val="accent2"/>
                </a:solidFill>
              </a:rPr>
              <a:t>(This is the ideal style…combines the best of both dimensions)</a:t>
            </a:r>
            <a:endParaRPr lang="en-US" sz="2000" dirty="0"/>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26</a:t>
            </a:fld>
            <a:endParaRPr lang="en-US" altLang="en-US"/>
          </a:p>
        </p:txBody>
      </p:sp>
      <p:sp>
        <p:nvSpPr>
          <p:cNvPr id="3" name="Date Placeholder 2">
            <a:extLst>
              <a:ext uri="{FF2B5EF4-FFF2-40B4-BE49-F238E27FC236}">
                <a16:creationId xmlns:a16="http://schemas.microsoft.com/office/drawing/2014/main" id="{61F73903-5E63-BDCA-FE33-ACDA02F0DA16}"/>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4740C93D-ABF5-F4C6-0B2D-8D4D680AD8C2}"/>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516475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Autofit/>
          </a:bodyPr>
          <a:lstStyle/>
          <a:p>
            <a:pPr eaLnBrk="1" hangingPunct="1">
              <a:defRPr/>
            </a:pPr>
            <a:r>
              <a:rPr lang="en-US" sz="3200" dirty="0">
                <a:solidFill>
                  <a:schemeClr val="tx1">
                    <a:lumMod val="95000"/>
                    <a:lumOff val="5000"/>
                  </a:schemeClr>
                </a:solidFill>
              </a:rPr>
              <a:t>The Early Michigan Leadership Studies- human relations approach</a:t>
            </a:r>
            <a:br>
              <a:rPr lang="en-US" sz="2400" dirty="0">
                <a:solidFill>
                  <a:schemeClr val="tx1">
                    <a:lumMod val="95000"/>
                    <a:lumOff val="5000"/>
                  </a:schemeClr>
                </a:solidFill>
              </a:rPr>
            </a:br>
            <a:br>
              <a:rPr lang="en-US" sz="2400" dirty="0">
                <a:solidFill>
                  <a:schemeClr val="tx1">
                    <a:lumMod val="95000"/>
                    <a:lumOff val="5000"/>
                  </a:schemeClr>
                </a:solidFill>
              </a:rPr>
            </a:br>
            <a:r>
              <a:rPr lang="en-US" sz="2400" dirty="0">
                <a:solidFill>
                  <a:schemeClr val="tx1">
                    <a:lumMod val="95000"/>
                    <a:lumOff val="5000"/>
                  </a:schemeClr>
                </a:solidFill>
              </a:rPr>
              <a:t>Production Oriented vs. Employee Oriented</a:t>
            </a:r>
          </a:p>
        </p:txBody>
      </p:sp>
      <p:sp>
        <p:nvSpPr>
          <p:cNvPr id="46083" name="Rectangle 3"/>
          <p:cNvSpPr>
            <a:spLocks noGrp="1" noChangeArrowheads="1"/>
          </p:cNvSpPr>
          <p:nvPr>
            <p:ph idx="1"/>
          </p:nvPr>
        </p:nvSpPr>
        <p:spPr>
          <a:xfrm>
            <a:off x="1143000" y="1828800"/>
            <a:ext cx="10058400" cy="3886200"/>
          </a:xfrm>
        </p:spPr>
        <p:txBody>
          <a:bodyPr/>
          <a:lstStyle/>
          <a:p>
            <a:pPr marL="571500" indent="-571500"/>
            <a:r>
              <a:rPr kumimoji="1" lang="en-US" altLang="en-US" sz="2400" dirty="0"/>
              <a:t>Studies conducted by Michigan University beginning in the 1950s</a:t>
            </a:r>
          </a:p>
          <a:p>
            <a:pPr marL="571500" indent="-571500"/>
            <a:r>
              <a:rPr kumimoji="1" lang="en-US" altLang="en-US" sz="2400" dirty="0"/>
              <a:t>Found 3 critical characteristics of effective leaders:</a:t>
            </a:r>
          </a:p>
          <a:p>
            <a:pPr marL="1131888" lvl="2" indent="-438150">
              <a:buFontTx/>
              <a:buChar char="-"/>
            </a:pPr>
            <a:r>
              <a:rPr kumimoji="1" lang="en-US" altLang="en-US" b="1" dirty="0"/>
              <a:t>Task-oriented behavior</a:t>
            </a:r>
            <a:r>
              <a:rPr kumimoji="1" lang="en-US" altLang="en-US" dirty="0"/>
              <a:t> </a:t>
            </a:r>
          </a:p>
          <a:p>
            <a:pPr marL="1370013" lvl="3" indent="-381000"/>
            <a:r>
              <a:rPr kumimoji="1" lang="en-US" altLang="en-US" sz="2400" dirty="0"/>
              <a:t>Effective Leaders didn’t do the same work as their subordinates.</a:t>
            </a:r>
          </a:p>
          <a:p>
            <a:pPr marL="1131888" lvl="2" indent="-438150">
              <a:buFontTx/>
              <a:buChar char="-"/>
            </a:pPr>
            <a:r>
              <a:rPr kumimoji="1" lang="en-US" altLang="en-US" b="1" dirty="0"/>
              <a:t>Relationship-oriented behavior</a:t>
            </a:r>
            <a:r>
              <a:rPr kumimoji="1" lang="en-US" altLang="en-US" dirty="0"/>
              <a:t> </a:t>
            </a:r>
          </a:p>
          <a:p>
            <a:pPr marL="1370013" lvl="3" indent="-381000"/>
            <a:r>
              <a:rPr kumimoji="1" lang="en-US" altLang="en-US" sz="2400" dirty="0"/>
              <a:t>Focus on task, but also on relationship with subordinates</a:t>
            </a:r>
          </a:p>
          <a:p>
            <a:pPr marL="1131888" lvl="2" indent="-438150">
              <a:buFontTx/>
              <a:buChar char="-"/>
            </a:pPr>
            <a:r>
              <a:rPr kumimoji="1" lang="en-US" altLang="en-US" b="1" dirty="0"/>
              <a:t>Participative leadership</a:t>
            </a:r>
            <a:endParaRPr kumimoji="1" lang="en-US" altLang="en-US" dirty="0"/>
          </a:p>
          <a:p>
            <a:pPr marL="1370013" lvl="3" indent="-381000"/>
            <a:r>
              <a:rPr kumimoji="1" lang="en-US" altLang="en-US" sz="2400" dirty="0"/>
              <a:t>Use a participative style, managing at the group level as well as individually </a:t>
            </a:r>
          </a:p>
          <a:p>
            <a:pPr marL="1370013" lvl="3" indent="-381000"/>
            <a:r>
              <a:rPr kumimoji="1" lang="en-US" altLang="en-US" sz="2400" dirty="0"/>
              <a:t>The role of the manager is more facilitative than directive </a:t>
            </a:r>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27</a:t>
            </a:fld>
            <a:endParaRPr lang="en-US" altLang="en-US"/>
          </a:p>
        </p:txBody>
      </p:sp>
      <p:sp>
        <p:nvSpPr>
          <p:cNvPr id="3" name="Date Placeholder 2">
            <a:extLst>
              <a:ext uri="{FF2B5EF4-FFF2-40B4-BE49-F238E27FC236}">
                <a16:creationId xmlns:a16="http://schemas.microsoft.com/office/drawing/2014/main" id="{8253ADCD-7483-F9B8-A5EB-CBD32D5F8CAA}"/>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FDF7A742-774F-4115-96DE-E417ECB37B87}"/>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213947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05000" y="228600"/>
            <a:ext cx="8229600" cy="1066800"/>
          </a:xfrm>
        </p:spPr>
        <p:txBody>
          <a:bodyPr/>
          <a:lstStyle/>
          <a:p>
            <a:pPr>
              <a:defRPr/>
            </a:pPr>
            <a:r>
              <a:rPr kumimoji="1" lang="en-US" dirty="0">
                <a:solidFill>
                  <a:schemeClr val="accent2">
                    <a:lumMod val="75000"/>
                  </a:schemeClr>
                </a:solidFill>
              </a:rPr>
              <a:t>Leadership Perspectives</a:t>
            </a:r>
            <a:endParaRPr kumimoji="1" lang="en-US" sz="2800" dirty="0">
              <a:solidFill>
                <a:schemeClr val="accent2">
                  <a:lumMod val="75000"/>
                </a:schemeClr>
              </a:solidFill>
            </a:endParaRPr>
          </a:p>
        </p:txBody>
      </p:sp>
      <p:sp>
        <p:nvSpPr>
          <p:cNvPr id="16" name="Rectangle 5"/>
          <p:cNvSpPr>
            <a:spLocks noChangeArrowheads="1"/>
          </p:cNvSpPr>
          <p:nvPr/>
        </p:nvSpPr>
        <p:spPr bwMode="auto">
          <a:xfrm>
            <a:off x="3810000" y="2667000"/>
            <a:ext cx="4114800" cy="25146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3200" dirty="0">
                <a:solidFill>
                  <a:prstClr val="white"/>
                </a:solidFill>
                <a:effectLst>
                  <a:outerShdw blurRad="38100" dist="38100" dir="2700000" algn="tl">
                    <a:srgbClr val="000000"/>
                  </a:outerShdw>
                </a:effectLst>
                <a:cs typeface="Arial" panose="020B0604020202020204" pitchFamily="34" charset="0"/>
              </a:rPr>
              <a:t>3-Contingency</a:t>
            </a:r>
          </a:p>
          <a:p>
            <a:pPr algn="ctr" eaLnBrk="0" fontAlgn="base" hangingPunct="0">
              <a:lnSpc>
                <a:spcPct val="90000"/>
              </a:lnSpc>
              <a:spcBef>
                <a:spcPct val="0"/>
              </a:spcBef>
              <a:spcAft>
                <a:spcPct val="0"/>
              </a:spcAft>
              <a:defRPr/>
            </a:pPr>
            <a:r>
              <a:rPr lang="en-AU" altLang="en-US" sz="3200" dirty="0">
                <a:solidFill>
                  <a:prstClr val="white"/>
                </a:solidFill>
                <a:effectLst>
                  <a:outerShdw blurRad="38100" dist="38100" dir="2700000" algn="tl">
                    <a:srgbClr val="000000"/>
                  </a:outerShdw>
                </a:effectLst>
                <a:cs typeface="Arial" panose="020B0604020202020204" pitchFamily="34" charset="0"/>
              </a:rPr>
              <a:t>Perspective</a:t>
            </a:r>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28</a:t>
            </a:fld>
            <a:endParaRPr lang="en-US" altLang="en-US"/>
          </a:p>
        </p:txBody>
      </p:sp>
      <p:sp>
        <p:nvSpPr>
          <p:cNvPr id="3" name="Date Placeholder 2">
            <a:extLst>
              <a:ext uri="{FF2B5EF4-FFF2-40B4-BE49-F238E27FC236}">
                <a16:creationId xmlns:a16="http://schemas.microsoft.com/office/drawing/2014/main" id="{50472BBC-0828-64FD-6AD7-CBEF7A8C8D8B}"/>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F772A6B-68DC-7F8E-0D54-2FAC4FD01142}"/>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4089582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838200" y="95102"/>
            <a:ext cx="10210800" cy="990600"/>
          </a:xfrm>
          <a:ln/>
        </p:spPr>
        <p:txBody>
          <a:bodyPr>
            <a:noAutofit/>
          </a:bodyPr>
          <a:lstStyle/>
          <a:p>
            <a:r>
              <a:rPr lang="en-US" dirty="0"/>
              <a:t>Hersey and Blanchard’s Situational Leadership Theory</a:t>
            </a:r>
          </a:p>
        </p:txBody>
      </p:sp>
      <p:sp>
        <p:nvSpPr>
          <p:cNvPr id="272387" name="Text Box 3"/>
          <p:cNvSpPr txBox="1">
            <a:spLocks noChangeArrowheads="1"/>
          </p:cNvSpPr>
          <p:nvPr/>
        </p:nvSpPr>
        <p:spPr bwMode="auto">
          <a:xfrm>
            <a:off x="1143000" y="1143000"/>
            <a:ext cx="10363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solidFill>
                  <a:srgbClr val="1C2157"/>
                </a:solidFill>
              </a:rPr>
              <a:t>Situational Leadership Theory (SLT)</a:t>
            </a:r>
          </a:p>
          <a:p>
            <a:pPr>
              <a:spcBef>
                <a:spcPct val="50000"/>
              </a:spcBef>
            </a:pPr>
            <a:r>
              <a:rPr lang="en-US" sz="2400" dirty="0">
                <a:solidFill>
                  <a:srgbClr val="1C2157"/>
                </a:solidFill>
                <a:latin typeface="Tahoma" pitchFamily="34" charset="0"/>
              </a:rPr>
              <a:t>A contingency theory that focuses on followers’ readiness.</a:t>
            </a:r>
          </a:p>
        </p:txBody>
      </p:sp>
      <p:sp>
        <p:nvSpPr>
          <p:cNvPr id="272388" name="AutoShape 4"/>
          <p:cNvSpPr>
            <a:spLocks noChangeArrowheads="1"/>
          </p:cNvSpPr>
          <p:nvPr/>
        </p:nvSpPr>
        <p:spPr bwMode="blackWhite">
          <a:xfrm>
            <a:off x="2460626" y="3319461"/>
            <a:ext cx="7292975" cy="1905000"/>
          </a:xfrm>
          <a:prstGeom prst="rtTriangle">
            <a:avLst/>
          </a:prstGeom>
          <a:solidFill>
            <a:srgbClr val="00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1C2157"/>
              </a:solidFill>
            </a:endParaRPr>
          </a:p>
        </p:txBody>
      </p:sp>
      <p:sp>
        <p:nvSpPr>
          <p:cNvPr id="272389" name="Text Box 5"/>
          <p:cNvSpPr txBox="1">
            <a:spLocks noChangeArrowheads="1"/>
          </p:cNvSpPr>
          <p:nvPr/>
        </p:nvSpPr>
        <p:spPr bwMode="blackWhite">
          <a:xfrm>
            <a:off x="7920502" y="5525284"/>
            <a:ext cx="4571999" cy="830997"/>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2400" dirty="0">
                <a:solidFill>
                  <a:schemeClr val="tx1">
                    <a:lumMod val="95000"/>
                    <a:lumOff val="5000"/>
                  </a:schemeClr>
                </a:solidFill>
              </a:rPr>
              <a:t>Leader: decreasing need </a:t>
            </a:r>
            <a:br>
              <a:rPr lang="en-US" sz="2400" dirty="0">
                <a:solidFill>
                  <a:schemeClr val="tx1">
                    <a:lumMod val="95000"/>
                    <a:lumOff val="5000"/>
                  </a:schemeClr>
                </a:solidFill>
              </a:rPr>
            </a:br>
            <a:r>
              <a:rPr lang="en-US" sz="2400" dirty="0">
                <a:solidFill>
                  <a:schemeClr val="tx1">
                    <a:lumMod val="95000"/>
                    <a:lumOff val="5000"/>
                  </a:schemeClr>
                </a:solidFill>
              </a:rPr>
              <a:t>for support and supervision</a:t>
            </a:r>
          </a:p>
        </p:txBody>
      </p:sp>
      <p:sp>
        <p:nvSpPr>
          <p:cNvPr id="272390" name="AutoShape 6"/>
          <p:cNvSpPr>
            <a:spLocks noChangeArrowheads="1"/>
          </p:cNvSpPr>
          <p:nvPr/>
        </p:nvSpPr>
        <p:spPr bwMode="blackWhite">
          <a:xfrm flipH="1" flipV="1">
            <a:off x="2460626" y="3319461"/>
            <a:ext cx="7292975" cy="1905000"/>
          </a:xfrm>
          <a:prstGeom prst="rtTriangl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1C2157"/>
              </a:solidFill>
            </a:endParaRPr>
          </a:p>
        </p:txBody>
      </p:sp>
      <p:sp>
        <p:nvSpPr>
          <p:cNvPr id="272391" name="Text Box 7"/>
          <p:cNvSpPr txBox="1">
            <a:spLocks noChangeArrowheads="1"/>
          </p:cNvSpPr>
          <p:nvPr/>
        </p:nvSpPr>
        <p:spPr bwMode="blackWhite">
          <a:xfrm rot="-21600000">
            <a:off x="6705600" y="3395662"/>
            <a:ext cx="2971800" cy="701675"/>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pPr>
            <a:r>
              <a:rPr lang="en-US" sz="2000">
                <a:solidFill>
                  <a:srgbClr val="FFFFFF"/>
                </a:solidFill>
              </a:rPr>
              <a:t>Follower readiness: </a:t>
            </a:r>
            <a:br>
              <a:rPr lang="en-US" sz="2000">
                <a:solidFill>
                  <a:srgbClr val="FFFFFF"/>
                </a:solidFill>
              </a:rPr>
            </a:br>
            <a:r>
              <a:rPr lang="en-US" sz="2000">
                <a:solidFill>
                  <a:srgbClr val="FFFFFF"/>
                </a:solidFill>
              </a:rPr>
              <a:t>ability and willingness</a:t>
            </a:r>
          </a:p>
        </p:txBody>
      </p:sp>
      <p:sp>
        <p:nvSpPr>
          <p:cNvPr id="272392" name="Text Box 8"/>
          <p:cNvSpPr txBox="1">
            <a:spLocks noChangeArrowheads="1"/>
          </p:cNvSpPr>
          <p:nvPr/>
        </p:nvSpPr>
        <p:spPr bwMode="auto">
          <a:xfrm>
            <a:off x="2514600" y="2725736"/>
            <a:ext cx="144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a:solidFill>
                  <a:srgbClr val="008000"/>
                </a:solidFill>
                <a:effectLst>
                  <a:outerShdw blurRad="38100" dist="38100" dir="2700000" algn="tl">
                    <a:srgbClr val="C0C0C0"/>
                  </a:outerShdw>
                </a:effectLst>
              </a:rPr>
              <a:t>Unable and</a:t>
            </a:r>
            <a:br>
              <a:rPr lang="en-US" sz="1400">
                <a:solidFill>
                  <a:srgbClr val="008000"/>
                </a:solidFill>
                <a:effectLst>
                  <a:outerShdw blurRad="38100" dist="38100" dir="2700000" algn="tl">
                    <a:srgbClr val="C0C0C0"/>
                  </a:outerShdw>
                </a:effectLst>
              </a:rPr>
            </a:br>
            <a:r>
              <a:rPr lang="en-US" sz="1400">
                <a:solidFill>
                  <a:srgbClr val="008000"/>
                </a:solidFill>
                <a:effectLst>
                  <a:outerShdw blurRad="38100" dist="38100" dir="2700000" algn="tl">
                    <a:srgbClr val="C0C0C0"/>
                  </a:outerShdw>
                </a:effectLst>
              </a:rPr>
              <a:t>Unwilling</a:t>
            </a:r>
          </a:p>
        </p:txBody>
      </p:sp>
      <p:sp>
        <p:nvSpPr>
          <p:cNvPr id="272393" name="Text Box 9"/>
          <p:cNvSpPr txBox="1">
            <a:spLocks noChangeArrowheads="1"/>
          </p:cNvSpPr>
          <p:nvPr/>
        </p:nvSpPr>
        <p:spPr bwMode="auto">
          <a:xfrm>
            <a:off x="4597400" y="2725736"/>
            <a:ext cx="152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dirty="0">
                <a:solidFill>
                  <a:srgbClr val="008000"/>
                </a:solidFill>
                <a:effectLst>
                  <a:outerShdw blurRad="38100" dist="38100" dir="2700000" algn="tl">
                    <a:srgbClr val="C0C0C0"/>
                  </a:outerShdw>
                </a:effectLst>
              </a:rPr>
              <a:t>Unable but</a:t>
            </a:r>
            <a:br>
              <a:rPr lang="en-US" sz="1400" dirty="0">
                <a:solidFill>
                  <a:srgbClr val="008000"/>
                </a:solidFill>
                <a:effectLst>
                  <a:outerShdw blurRad="38100" dist="38100" dir="2700000" algn="tl">
                    <a:srgbClr val="C0C0C0"/>
                  </a:outerShdw>
                </a:effectLst>
              </a:rPr>
            </a:br>
            <a:r>
              <a:rPr lang="en-US" sz="1400" dirty="0">
                <a:solidFill>
                  <a:srgbClr val="008000"/>
                </a:solidFill>
                <a:effectLst>
                  <a:outerShdw blurRad="38100" dist="38100" dir="2700000" algn="tl">
                    <a:srgbClr val="C0C0C0"/>
                  </a:outerShdw>
                </a:effectLst>
              </a:rPr>
              <a:t>Willing</a:t>
            </a:r>
          </a:p>
        </p:txBody>
      </p:sp>
      <p:sp>
        <p:nvSpPr>
          <p:cNvPr id="272394" name="Text Box 10"/>
          <p:cNvSpPr txBox="1">
            <a:spLocks noChangeArrowheads="1"/>
          </p:cNvSpPr>
          <p:nvPr/>
        </p:nvSpPr>
        <p:spPr bwMode="auto">
          <a:xfrm>
            <a:off x="8458200" y="2725736"/>
            <a:ext cx="1143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a:solidFill>
                  <a:srgbClr val="008000"/>
                </a:solidFill>
                <a:effectLst>
                  <a:outerShdw blurRad="38100" dist="38100" dir="2700000" algn="tl">
                    <a:srgbClr val="C0C0C0"/>
                  </a:outerShdw>
                </a:effectLst>
              </a:rPr>
              <a:t>Able and</a:t>
            </a:r>
            <a:br>
              <a:rPr lang="en-US" sz="1400">
                <a:solidFill>
                  <a:srgbClr val="008000"/>
                </a:solidFill>
                <a:effectLst>
                  <a:outerShdw blurRad="38100" dist="38100" dir="2700000" algn="tl">
                    <a:srgbClr val="C0C0C0"/>
                  </a:outerShdw>
                </a:effectLst>
              </a:rPr>
            </a:br>
            <a:r>
              <a:rPr lang="en-US" sz="1400">
                <a:solidFill>
                  <a:srgbClr val="008000"/>
                </a:solidFill>
                <a:effectLst>
                  <a:outerShdw blurRad="38100" dist="38100" dir="2700000" algn="tl">
                    <a:srgbClr val="C0C0C0"/>
                  </a:outerShdw>
                </a:effectLst>
              </a:rPr>
              <a:t>Willing</a:t>
            </a:r>
          </a:p>
        </p:txBody>
      </p:sp>
      <p:sp>
        <p:nvSpPr>
          <p:cNvPr id="272395" name="Text Box 11"/>
          <p:cNvSpPr txBox="1">
            <a:spLocks noChangeArrowheads="1"/>
          </p:cNvSpPr>
          <p:nvPr/>
        </p:nvSpPr>
        <p:spPr bwMode="auto">
          <a:xfrm>
            <a:off x="2514600" y="5300661"/>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dirty="0">
                <a:solidFill>
                  <a:srgbClr val="006699"/>
                </a:solidFill>
                <a:effectLst>
                  <a:outerShdw blurRad="38100" dist="38100" dir="2700000" algn="tl">
                    <a:srgbClr val="C0C0C0"/>
                  </a:outerShdw>
                </a:effectLst>
              </a:rPr>
              <a:t>Directive</a:t>
            </a:r>
          </a:p>
        </p:txBody>
      </p:sp>
      <p:sp>
        <p:nvSpPr>
          <p:cNvPr id="272396" name="Text Box 12"/>
          <p:cNvSpPr txBox="1">
            <a:spLocks noChangeArrowheads="1"/>
          </p:cNvSpPr>
          <p:nvPr/>
        </p:nvSpPr>
        <p:spPr bwMode="auto">
          <a:xfrm>
            <a:off x="3949505" y="5328706"/>
            <a:ext cx="274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dirty="0">
                <a:solidFill>
                  <a:srgbClr val="006699"/>
                </a:solidFill>
                <a:effectLst>
                  <a:outerShdw blurRad="38100" dist="38100" dir="2700000" algn="tl">
                    <a:srgbClr val="C0C0C0"/>
                  </a:outerShdw>
                </a:effectLst>
              </a:rPr>
              <a:t>High Task and Relationship Orientations</a:t>
            </a:r>
          </a:p>
        </p:txBody>
      </p:sp>
      <p:sp>
        <p:nvSpPr>
          <p:cNvPr id="272397" name="Text Box 13"/>
          <p:cNvSpPr txBox="1">
            <a:spLocks noChangeArrowheads="1"/>
          </p:cNvSpPr>
          <p:nvPr/>
        </p:nvSpPr>
        <p:spPr bwMode="auto">
          <a:xfrm>
            <a:off x="6629400" y="5224461"/>
            <a:ext cx="1600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a:solidFill>
                  <a:srgbClr val="006699"/>
                </a:solidFill>
                <a:effectLst>
                  <a:outerShdw blurRad="38100" dist="38100" dir="2700000" algn="tl">
                    <a:srgbClr val="C0C0C0"/>
                  </a:outerShdw>
                </a:effectLst>
              </a:rPr>
              <a:t>Supportive Participative </a:t>
            </a:r>
          </a:p>
        </p:txBody>
      </p:sp>
      <p:sp>
        <p:nvSpPr>
          <p:cNvPr id="272398" name="Text Box 14"/>
          <p:cNvSpPr txBox="1">
            <a:spLocks noChangeArrowheads="1"/>
          </p:cNvSpPr>
          <p:nvPr/>
        </p:nvSpPr>
        <p:spPr bwMode="auto">
          <a:xfrm>
            <a:off x="6756400" y="2725736"/>
            <a:ext cx="1143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a:solidFill>
                  <a:srgbClr val="008000"/>
                </a:solidFill>
                <a:effectLst>
                  <a:outerShdw blurRad="38100" dist="38100" dir="2700000" algn="tl">
                    <a:srgbClr val="C0C0C0"/>
                  </a:outerShdw>
                </a:effectLst>
              </a:rPr>
              <a:t>Able and</a:t>
            </a:r>
            <a:br>
              <a:rPr lang="en-US" sz="1400">
                <a:solidFill>
                  <a:srgbClr val="008000"/>
                </a:solidFill>
                <a:effectLst>
                  <a:outerShdw blurRad="38100" dist="38100" dir="2700000" algn="tl">
                    <a:srgbClr val="C0C0C0"/>
                  </a:outerShdw>
                </a:effectLst>
              </a:rPr>
            </a:br>
            <a:r>
              <a:rPr lang="en-US" sz="1400">
                <a:solidFill>
                  <a:srgbClr val="008000"/>
                </a:solidFill>
                <a:effectLst>
                  <a:outerShdw blurRad="38100" dist="38100" dir="2700000" algn="tl">
                    <a:srgbClr val="C0C0C0"/>
                  </a:outerShdw>
                </a:effectLst>
              </a:rPr>
              <a:t>Unwilling</a:t>
            </a:r>
          </a:p>
        </p:txBody>
      </p:sp>
      <p:sp>
        <p:nvSpPr>
          <p:cNvPr id="272399" name="Text Box 15"/>
          <p:cNvSpPr txBox="1">
            <a:spLocks noChangeArrowheads="1"/>
          </p:cNvSpPr>
          <p:nvPr/>
        </p:nvSpPr>
        <p:spPr bwMode="auto">
          <a:xfrm>
            <a:off x="8305800" y="5300661"/>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a:solidFill>
                  <a:srgbClr val="006699"/>
                </a:solidFill>
                <a:effectLst>
                  <a:outerShdw blurRad="38100" dist="38100" dir="2700000" algn="tl">
                    <a:srgbClr val="C0C0C0"/>
                  </a:outerShdw>
                </a:effectLst>
              </a:rPr>
              <a:t>Monitoring</a:t>
            </a:r>
          </a:p>
        </p:txBody>
      </p:sp>
      <p:sp>
        <p:nvSpPr>
          <p:cNvPr id="3" name="Slide Number Placeholder 2"/>
          <p:cNvSpPr>
            <a:spLocks noGrp="1"/>
          </p:cNvSpPr>
          <p:nvPr>
            <p:ph type="sldNum" sz="quarter" idx="12"/>
          </p:nvPr>
        </p:nvSpPr>
        <p:spPr/>
        <p:txBody>
          <a:bodyPr/>
          <a:lstStyle/>
          <a:p>
            <a:fld id="{C0F86B50-702B-43C9-A487-814A85173ABD}" type="slidenum">
              <a:rPr lang="en-GB" smtClean="0"/>
              <a:pPr/>
              <a:t>29</a:t>
            </a:fld>
            <a:endParaRPr lang="en-GB" dirty="0"/>
          </a:p>
        </p:txBody>
      </p:sp>
      <p:sp>
        <p:nvSpPr>
          <p:cNvPr id="4" name="Date Placeholder 3">
            <a:extLst>
              <a:ext uri="{FF2B5EF4-FFF2-40B4-BE49-F238E27FC236}">
                <a16:creationId xmlns:a16="http://schemas.microsoft.com/office/drawing/2014/main" id="{5D38E6C2-575F-18C8-FBF8-8D4542D211DB}"/>
              </a:ext>
            </a:extLst>
          </p:cNvPr>
          <p:cNvSpPr>
            <a:spLocks noGrp="1"/>
          </p:cNvSpPr>
          <p:nvPr>
            <p:ph type="dt" sz="half" idx="10"/>
          </p:nvPr>
        </p:nvSpPr>
        <p:spPr/>
        <p:txBody>
          <a:bodyPr/>
          <a:lstStyle/>
          <a:p>
            <a:r>
              <a:rPr lang="en-US"/>
              <a:t>IT2090</a:t>
            </a:r>
            <a:endParaRPr lang="en-GB" dirty="0"/>
          </a:p>
        </p:txBody>
      </p:sp>
      <p:sp>
        <p:nvSpPr>
          <p:cNvPr id="5" name="Footer Placeholder 4">
            <a:extLst>
              <a:ext uri="{FF2B5EF4-FFF2-40B4-BE49-F238E27FC236}">
                <a16:creationId xmlns:a16="http://schemas.microsoft.com/office/drawing/2014/main" id="{A4EDECB1-7AD8-2CFC-DDD5-B11979B7CD6E}"/>
              </a:ext>
            </a:extLst>
          </p:cNvPr>
          <p:cNvSpPr>
            <a:spLocks noGrp="1"/>
          </p:cNvSpPr>
          <p:nvPr>
            <p:ph type="ftr" sz="quarter" idx="11"/>
          </p:nvPr>
        </p:nvSpPr>
        <p:spPr/>
        <p:txBody>
          <a:bodyPr/>
          <a:lstStyle/>
          <a:p>
            <a:r>
              <a:rPr lang="en-GB"/>
              <a:t>Lecture 5 - Team Leadership</a:t>
            </a:r>
            <a:endParaRPr lang="en-GB" dirty="0"/>
          </a:p>
        </p:txBody>
      </p:sp>
    </p:spTree>
    <p:extLst>
      <p:ext uri="{BB962C8B-B14F-4D97-AF65-F5344CB8AC3E}">
        <p14:creationId xmlns:p14="http://schemas.microsoft.com/office/powerpoint/2010/main" val="125705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1A49-69F1-4B0C-885F-3145445158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3785E1C-2FD4-4551-AE0B-78F4341C8E5C}"/>
              </a:ext>
            </a:extLst>
          </p:cNvPr>
          <p:cNvSpPr>
            <a:spLocks noGrp="1"/>
          </p:cNvSpPr>
          <p:nvPr>
            <p:ph idx="1"/>
          </p:nvPr>
        </p:nvSpPr>
        <p:spPr>
          <a:xfrm>
            <a:off x="838200" y="1616357"/>
            <a:ext cx="10210800" cy="4376057"/>
          </a:xfrm>
        </p:spPr>
        <p:txBody>
          <a:bodyPr>
            <a:normAutofit/>
          </a:bodyPr>
          <a:lstStyle/>
          <a:p>
            <a:pPr>
              <a:lnSpc>
                <a:spcPct val="90000"/>
              </a:lnSpc>
            </a:pPr>
            <a:r>
              <a:rPr lang="en-GB" altLang="en-US" sz="2800" dirty="0"/>
              <a:t>What is leadership?</a:t>
            </a:r>
          </a:p>
          <a:p>
            <a:pPr>
              <a:lnSpc>
                <a:spcPct val="90000"/>
              </a:lnSpc>
            </a:pPr>
            <a:r>
              <a:rPr lang="en-GB" altLang="en-US" sz="2800" dirty="0"/>
              <a:t>Identify the traits and skills of an effective leader</a:t>
            </a:r>
          </a:p>
          <a:p>
            <a:pPr>
              <a:lnSpc>
                <a:spcPct val="90000"/>
              </a:lnSpc>
            </a:pPr>
            <a:r>
              <a:rPr lang="en-GB" altLang="en-US" sz="2800" dirty="0"/>
              <a:t>Key leadership theories</a:t>
            </a:r>
          </a:p>
          <a:p>
            <a:pPr>
              <a:lnSpc>
                <a:spcPct val="90000"/>
              </a:lnSpc>
            </a:pPr>
            <a:r>
              <a:rPr lang="en-GB" altLang="en-US" sz="2800" dirty="0"/>
              <a:t>Examine the role, duties and responsibilities of a Team Leader </a:t>
            </a:r>
          </a:p>
          <a:p>
            <a:pPr>
              <a:lnSpc>
                <a:spcPct val="90000"/>
              </a:lnSpc>
            </a:pPr>
            <a:r>
              <a:rPr lang="en-GB" altLang="en-US" sz="2800" dirty="0"/>
              <a:t>Understand the limits of authority in a Team Leader role</a:t>
            </a:r>
          </a:p>
          <a:p>
            <a:pPr>
              <a:lnSpc>
                <a:spcPct val="90000"/>
              </a:lnSpc>
            </a:pPr>
            <a:r>
              <a:rPr lang="en-GB" altLang="en-US" sz="2800" dirty="0"/>
              <a:t>Develop a plan to develop your own leadership potential </a:t>
            </a:r>
          </a:p>
          <a:p>
            <a:pPr>
              <a:lnSpc>
                <a:spcPct val="90000"/>
              </a:lnSpc>
            </a:pPr>
            <a:endParaRPr lang="en-GB" altLang="en-US" sz="2800" dirty="0"/>
          </a:p>
          <a:p>
            <a:pPr marL="0" indent="0" algn="ctr">
              <a:buNone/>
            </a:pPr>
            <a:r>
              <a:rPr lang="en-US" sz="2400" b="1" dirty="0"/>
              <a:t>Most parts of this lecture is taken from University of Exeter, UK – Leadership Skills module</a:t>
            </a:r>
          </a:p>
        </p:txBody>
      </p:sp>
      <p:sp>
        <p:nvSpPr>
          <p:cNvPr id="5" name="Date Placeholder 4">
            <a:extLst>
              <a:ext uri="{FF2B5EF4-FFF2-40B4-BE49-F238E27FC236}">
                <a16:creationId xmlns:a16="http://schemas.microsoft.com/office/drawing/2014/main" id="{4333C98B-72E2-D78D-4AB1-B2B1CB32A17B}"/>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72FFF9D-EA71-6ED5-BB40-35E8B38A4BA0}"/>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B54C4F5F-B45C-0C59-27F5-31CE70E85AF7}"/>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320017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EE39-CB30-4056-9283-5C1092C2C031}"/>
              </a:ext>
            </a:extLst>
          </p:cNvPr>
          <p:cNvSpPr>
            <a:spLocks noGrp="1"/>
          </p:cNvSpPr>
          <p:nvPr>
            <p:ph type="title"/>
          </p:nvPr>
        </p:nvSpPr>
        <p:spPr/>
        <p:txBody>
          <a:bodyPr/>
          <a:lstStyle/>
          <a:p>
            <a:r>
              <a:rPr lang="en-US" dirty="0"/>
              <a:t>Leadership Theories</a:t>
            </a:r>
          </a:p>
        </p:txBody>
      </p:sp>
      <p:graphicFrame>
        <p:nvGraphicFramePr>
          <p:cNvPr id="4" name="Group 43">
            <a:extLst>
              <a:ext uri="{FF2B5EF4-FFF2-40B4-BE49-F238E27FC236}">
                <a16:creationId xmlns:a16="http://schemas.microsoft.com/office/drawing/2014/main" id="{9AEF5DC2-B0CA-4F09-8890-3B2A7BDCDFFF}"/>
              </a:ext>
            </a:extLst>
          </p:cNvPr>
          <p:cNvGraphicFramePr>
            <a:graphicFrameLocks noGrp="1"/>
          </p:cNvGraphicFramePr>
          <p:nvPr>
            <p:ph idx="1"/>
            <p:extLst>
              <p:ext uri="{D42A27DB-BD31-4B8C-83A1-F6EECF244321}">
                <p14:modId xmlns:p14="http://schemas.microsoft.com/office/powerpoint/2010/main" val="1037058291"/>
              </p:ext>
            </p:extLst>
          </p:nvPr>
        </p:nvGraphicFramePr>
        <p:xfrm>
          <a:off x="1045878" y="2944103"/>
          <a:ext cx="10100242" cy="3017520"/>
        </p:xfrm>
        <a:graphic>
          <a:graphicData uri="http://schemas.openxmlformats.org/drawingml/2006/table">
            <a:tbl>
              <a:tblPr/>
              <a:tblGrid>
                <a:gridCol w="2020439">
                  <a:extLst>
                    <a:ext uri="{9D8B030D-6E8A-4147-A177-3AD203B41FA5}">
                      <a16:colId xmlns:a16="http://schemas.microsoft.com/office/drawing/2014/main" val="2623470714"/>
                    </a:ext>
                  </a:extLst>
                </a:gridCol>
                <a:gridCol w="2020437">
                  <a:extLst>
                    <a:ext uri="{9D8B030D-6E8A-4147-A177-3AD203B41FA5}">
                      <a16:colId xmlns:a16="http://schemas.microsoft.com/office/drawing/2014/main" val="794806190"/>
                    </a:ext>
                  </a:extLst>
                </a:gridCol>
                <a:gridCol w="2018490">
                  <a:extLst>
                    <a:ext uri="{9D8B030D-6E8A-4147-A177-3AD203B41FA5}">
                      <a16:colId xmlns:a16="http://schemas.microsoft.com/office/drawing/2014/main" val="348387107"/>
                    </a:ext>
                  </a:extLst>
                </a:gridCol>
                <a:gridCol w="2020439">
                  <a:extLst>
                    <a:ext uri="{9D8B030D-6E8A-4147-A177-3AD203B41FA5}">
                      <a16:colId xmlns:a16="http://schemas.microsoft.com/office/drawing/2014/main" val="3295026445"/>
                    </a:ext>
                  </a:extLst>
                </a:gridCol>
                <a:gridCol w="2020437">
                  <a:extLst>
                    <a:ext uri="{9D8B030D-6E8A-4147-A177-3AD203B41FA5}">
                      <a16:colId xmlns:a16="http://schemas.microsoft.com/office/drawing/2014/main" val="707286669"/>
                    </a:ext>
                  </a:extLst>
                </a:gridCol>
              </a:tblGrid>
              <a:tr h="50291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Competency</a:t>
                      </a:r>
                      <a:endPar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Low competence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Some competence</a:t>
                      </a:r>
                      <a:endParaRPr kumimoji="0" lang="en-US"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rPr>
                        <a:t>High competence</a:t>
                      </a:r>
                      <a:endPar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High competence</a:t>
                      </a:r>
                      <a:endParaRPr kumimoji="0" lang="en-US"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3219051"/>
                  </a:ext>
                </a:extLst>
              </a:tr>
              <a:tr h="1201057">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Motivation</a:t>
                      </a:r>
                      <a:endPar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Low commitment/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Unable and unwilling or insecure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Variable commitment/</a:t>
                      </a:r>
                      <a:endPar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Unable but willing or motivated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Variable commitment/ Able but unwilling or insecure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rPr>
                        <a:t>High commitment/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rPr>
                        <a:t>Able and willing or motivated</a:t>
                      </a:r>
                      <a:endParaRPr kumimoji="0" lang="en-US" altLang="en-US" sz="2000" b="0"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2206860"/>
                  </a:ext>
                </a:extLst>
              </a:tr>
              <a:tr h="60642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Leadership style</a:t>
                      </a:r>
                      <a:endParaRPr kumimoji="0" lang="en-GB"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a:ln>
                            <a:noFill/>
                          </a:ln>
                          <a:solidFill>
                            <a:schemeClr val="tx1"/>
                          </a:solidFill>
                          <a:effectLst/>
                          <a:latin typeface="+mn-lt"/>
                          <a:cs typeface="Arial" panose="020B0604020202020204" pitchFamily="34" charset="0"/>
                        </a:rPr>
                        <a:t>DIRECTIVE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a:ln>
                            <a:noFill/>
                          </a:ln>
                          <a:solidFill>
                            <a:schemeClr val="tx1"/>
                          </a:solidFill>
                          <a:effectLst/>
                          <a:latin typeface="+mn-lt"/>
                          <a:cs typeface="Arial" panose="020B0604020202020204" pitchFamily="34" charset="0"/>
                        </a:rPr>
                        <a:t>(Telling)</a:t>
                      </a:r>
                      <a:endParaRPr kumimoji="0" lang="en-GB" altLang="en-US" sz="2000" b="1" i="0" u="none" strike="noStrike" cap="none" normalizeH="0" baseline="0">
                        <a:ln>
                          <a:noFill/>
                        </a:ln>
                        <a:solidFill>
                          <a:schemeClr val="tx1"/>
                        </a:solidFill>
                        <a:effectLst/>
                        <a:latin typeface="+mn-lt"/>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rPr>
                        <a:t>COACHING</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rPr>
                        <a:t>(Selling)</a:t>
                      </a:r>
                      <a:endParaRPr kumimoji="0" lang="en-US" altLang="en-US" sz="2000" b="0" i="0" u="none" strike="noStrike" cap="none" normalizeH="0" baseline="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SUPPORTIVE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(Participating)</a:t>
                      </a:r>
                      <a:endParaRPr kumimoji="0" lang="en-US"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DELEGATORY</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(Observing)</a:t>
                      </a:r>
                      <a:endParaRPr kumimoji="0" lang="en-US" altLang="en-US" sz="2000" b="0"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3392197"/>
                  </a:ext>
                </a:extLst>
              </a:tr>
            </a:tbl>
          </a:graphicData>
        </a:graphic>
      </p:graphicFrame>
      <p:sp>
        <p:nvSpPr>
          <p:cNvPr id="5" name="Rectangle 6">
            <a:extLst>
              <a:ext uri="{FF2B5EF4-FFF2-40B4-BE49-F238E27FC236}">
                <a16:creationId xmlns:a16="http://schemas.microsoft.com/office/drawing/2014/main" id="{45C74A14-F025-4B5B-A88D-DCB07FA0B024}"/>
              </a:ext>
            </a:extLst>
          </p:cNvPr>
          <p:cNvSpPr>
            <a:spLocks noChangeArrowheads="1"/>
          </p:cNvSpPr>
          <p:nvPr/>
        </p:nvSpPr>
        <p:spPr bwMode="auto">
          <a:xfrm>
            <a:off x="958793" y="1528443"/>
            <a:ext cx="102744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400" b="1" dirty="0">
                <a:latin typeface="+mn-lt"/>
              </a:rPr>
              <a:t>Situational/contingency Leadership  (</a:t>
            </a:r>
            <a:r>
              <a:rPr lang="en-GB" altLang="en-US" sz="2400" b="1" i="1" dirty="0">
                <a:latin typeface="+mn-lt"/>
              </a:rPr>
              <a:t>Hersey-Blanchard, </a:t>
            </a:r>
            <a:r>
              <a:rPr lang="en-GB" altLang="en-US" sz="2400" b="1" dirty="0">
                <a:latin typeface="+mn-lt"/>
              </a:rPr>
              <a:t>1970/80)</a:t>
            </a:r>
            <a:br>
              <a:rPr lang="en-GB" altLang="en-US" sz="2400" b="1" dirty="0">
                <a:latin typeface="+mn-lt"/>
              </a:rPr>
            </a:br>
            <a:r>
              <a:rPr lang="en-GB" altLang="en-US" sz="2400" b="0" dirty="0">
                <a:latin typeface="+mn-lt"/>
              </a:rPr>
              <a:t>Leadership style changes according to the 'situation‘ and in  response to the individuals being managed – their competency and motivation</a:t>
            </a:r>
          </a:p>
        </p:txBody>
      </p:sp>
      <p:sp>
        <p:nvSpPr>
          <p:cNvPr id="6" name="Date Placeholder 5">
            <a:extLst>
              <a:ext uri="{FF2B5EF4-FFF2-40B4-BE49-F238E27FC236}">
                <a16:creationId xmlns:a16="http://schemas.microsoft.com/office/drawing/2014/main" id="{CCA56D7E-912B-B31C-7352-38AC35AD89D2}"/>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6899263C-22B1-6CDF-CCCD-EBD24EF43699}"/>
              </a:ext>
            </a:extLst>
          </p:cNvPr>
          <p:cNvSpPr>
            <a:spLocks noGrp="1"/>
          </p:cNvSpPr>
          <p:nvPr>
            <p:ph type="ftr" sz="quarter" idx="11"/>
          </p:nvPr>
        </p:nvSpPr>
        <p:spPr/>
        <p:txBody>
          <a:bodyPr/>
          <a:lstStyle/>
          <a:p>
            <a:r>
              <a:rPr lang="en-US"/>
              <a:t>Lecture 5 - Team Leadership</a:t>
            </a:r>
            <a:endParaRPr lang="en-US" dirty="0"/>
          </a:p>
        </p:txBody>
      </p:sp>
      <p:sp>
        <p:nvSpPr>
          <p:cNvPr id="9" name="Slide Number Placeholder 8">
            <a:extLst>
              <a:ext uri="{FF2B5EF4-FFF2-40B4-BE49-F238E27FC236}">
                <a16:creationId xmlns:a16="http://schemas.microsoft.com/office/drawing/2014/main" id="{3EF92E45-7AC6-3B11-7875-31729138C4BD}"/>
              </a:ext>
            </a:extLst>
          </p:cNvPr>
          <p:cNvSpPr>
            <a:spLocks noGrp="1"/>
          </p:cNvSpPr>
          <p:nvPr>
            <p:ph type="sldNum" sz="quarter" idx="12"/>
          </p:nvPr>
        </p:nvSpPr>
        <p:spPr/>
        <p:txBody>
          <a:bodyPr/>
          <a:lstStyle/>
          <a:p>
            <a:fld id="{B5CEABB6-07DC-46E8-9B57-56EC44A396E5}" type="slidenum">
              <a:rPr lang="en-US" smtClean="0"/>
              <a:t>30</a:t>
            </a:fld>
            <a:endParaRPr lang="en-US" dirty="0"/>
          </a:p>
        </p:txBody>
      </p:sp>
    </p:spTree>
    <p:extLst>
      <p:ext uri="{BB962C8B-B14F-4D97-AF65-F5344CB8AC3E}">
        <p14:creationId xmlns:p14="http://schemas.microsoft.com/office/powerpoint/2010/main" val="267831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762000" y="128588"/>
            <a:ext cx="10820400" cy="1066800"/>
          </a:xfrm>
          <a:ln/>
        </p:spPr>
        <p:txBody>
          <a:bodyPr>
            <a:noAutofit/>
          </a:bodyPr>
          <a:lstStyle/>
          <a:p>
            <a:r>
              <a:rPr lang="en-US" dirty="0"/>
              <a:t>Leadership Styles and Follower Readiness</a:t>
            </a:r>
            <a:br>
              <a:rPr lang="en-US" dirty="0"/>
            </a:br>
            <a:r>
              <a:rPr lang="en-US" dirty="0"/>
              <a:t>(Hersey and Blanchard) </a:t>
            </a:r>
          </a:p>
        </p:txBody>
      </p:sp>
      <p:sp>
        <p:nvSpPr>
          <p:cNvPr id="2" name="Slide Number Placeholder 1"/>
          <p:cNvSpPr>
            <a:spLocks noGrp="1"/>
          </p:cNvSpPr>
          <p:nvPr>
            <p:ph type="sldNum" sz="quarter" idx="12"/>
          </p:nvPr>
        </p:nvSpPr>
        <p:spPr/>
        <p:txBody>
          <a:bodyPr/>
          <a:lstStyle/>
          <a:p>
            <a:fld id="{C0F86B50-702B-43C9-A487-814A85173ABD}" type="slidenum">
              <a:rPr lang="en-GB" smtClean="0"/>
              <a:pPr/>
              <a:t>31</a:t>
            </a:fld>
            <a:endParaRPr lang="en-GB" dirty="0"/>
          </a:p>
        </p:txBody>
      </p:sp>
      <p:sp>
        <p:nvSpPr>
          <p:cNvPr id="3" name="Rectangle 3">
            <a:extLst>
              <a:ext uri="{FF2B5EF4-FFF2-40B4-BE49-F238E27FC236}">
                <a16:creationId xmlns:a16="http://schemas.microsoft.com/office/drawing/2014/main" id="{1F8C77A0-B459-E9D4-032F-F7AC0A8A6554}"/>
              </a:ext>
            </a:extLst>
          </p:cNvPr>
          <p:cNvSpPr>
            <a:spLocks noChangeArrowheads="1"/>
          </p:cNvSpPr>
          <p:nvPr/>
        </p:nvSpPr>
        <p:spPr bwMode="auto">
          <a:xfrm>
            <a:off x="4648200" y="2209800"/>
            <a:ext cx="3733800" cy="3352800"/>
          </a:xfrm>
          <a:prstGeom prst="rect">
            <a:avLst/>
          </a:prstGeom>
          <a:solidFill>
            <a:srgbClr val="FFFFFF"/>
          </a:solidFill>
          <a:ln w="28575">
            <a:solidFill>
              <a:srgbClr val="1C215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1C2157"/>
              </a:solidFill>
              <a:effectLst/>
              <a:uLnTx/>
              <a:uFillTx/>
              <a:latin typeface="Humnst777 BT"/>
              <a:cs typeface="+mn-cs"/>
            </a:endParaRPr>
          </a:p>
        </p:txBody>
      </p:sp>
      <p:sp>
        <p:nvSpPr>
          <p:cNvPr id="4" name="Line 4">
            <a:extLst>
              <a:ext uri="{FF2B5EF4-FFF2-40B4-BE49-F238E27FC236}">
                <a16:creationId xmlns:a16="http://schemas.microsoft.com/office/drawing/2014/main" id="{53AC5E95-568C-A4C8-7094-D99FE2D6FAD9}"/>
              </a:ext>
            </a:extLst>
          </p:cNvPr>
          <p:cNvSpPr>
            <a:spLocks noChangeShapeType="1"/>
          </p:cNvSpPr>
          <p:nvPr/>
        </p:nvSpPr>
        <p:spPr bwMode="auto">
          <a:xfrm>
            <a:off x="4648200" y="3886200"/>
            <a:ext cx="3733800" cy="0"/>
          </a:xfrm>
          <a:prstGeom prst="line">
            <a:avLst/>
          </a:prstGeom>
          <a:noFill/>
          <a:ln w="28575">
            <a:solidFill>
              <a:srgbClr val="1C2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1C2157"/>
              </a:solidFill>
              <a:effectLst/>
              <a:uLnTx/>
              <a:uFillTx/>
              <a:latin typeface="Humnst777 BT"/>
              <a:cs typeface="+mn-cs"/>
            </a:endParaRPr>
          </a:p>
        </p:txBody>
      </p:sp>
      <p:sp>
        <p:nvSpPr>
          <p:cNvPr id="5" name="Line 5">
            <a:extLst>
              <a:ext uri="{FF2B5EF4-FFF2-40B4-BE49-F238E27FC236}">
                <a16:creationId xmlns:a16="http://schemas.microsoft.com/office/drawing/2014/main" id="{9659564F-789E-7277-3CFC-62B2C8C7D236}"/>
              </a:ext>
            </a:extLst>
          </p:cNvPr>
          <p:cNvSpPr>
            <a:spLocks noChangeShapeType="1"/>
          </p:cNvSpPr>
          <p:nvPr/>
        </p:nvSpPr>
        <p:spPr bwMode="auto">
          <a:xfrm>
            <a:off x="6477000" y="2209800"/>
            <a:ext cx="0" cy="3352800"/>
          </a:xfrm>
          <a:prstGeom prst="line">
            <a:avLst/>
          </a:prstGeom>
          <a:noFill/>
          <a:ln w="28575">
            <a:solidFill>
              <a:srgbClr val="1C2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1C2157"/>
              </a:solidFill>
              <a:effectLst/>
              <a:uLnTx/>
              <a:uFillTx/>
              <a:latin typeface="Humnst777 BT"/>
              <a:cs typeface="+mn-cs"/>
            </a:endParaRPr>
          </a:p>
        </p:txBody>
      </p:sp>
      <p:sp>
        <p:nvSpPr>
          <p:cNvPr id="6" name="Text Box 6">
            <a:extLst>
              <a:ext uri="{FF2B5EF4-FFF2-40B4-BE49-F238E27FC236}">
                <a16:creationId xmlns:a16="http://schemas.microsoft.com/office/drawing/2014/main" id="{9CECA106-A389-7870-DAA5-34902FD7C8EB}"/>
              </a:ext>
            </a:extLst>
          </p:cNvPr>
          <p:cNvSpPr txBox="1">
            <a:spLocks noChangeArrowheads="1"/>
          </p:cNvSpPr>
          <p:nvPr/>
        </p:nvSpPr>
        <p:spPr bwMode="auto">
          <a:xfrm>
            <a:off x="6553200" y="17526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800">
                <a:solidFill>
                  <a:srgbClr val="A50021"/>
                </a:solidFill>
                <a:latin typeface="Humnst777 BT"/>
                <a:cs typeface="+mn-cs"/>
              </a:rPr>
              <a:t>Willing</a:t>
            </a:r>
          </a:p>
        </p:txBody>
      </p:sp>
      <p:sp>
        <p:nvSpPr>
          <p:cNvPr id="7" name="Text Box 7">
            <a:extLst>
              <a:ext uri="{FF2B5EF4-FFF2-40B4-BE49-F238E27FC236}">
                <a16:creationId xmlns:a16="http://schemas.microsoft.com/office/drawing/2014/main" id="{334DD716-0F2D-C6C1-5A2D-BB8F14D474DA}"/>
              </a:ext>
            </a:extLst>
          </p:cNvPr>
          <p:cNvSpPr txBox="1">
            <a:spLocks noChangeArrowheads="1"/>
          </p:cNvSpPr>
          <p:nvPr/>
        </p:nvSpPr>
        <p:spPr bwMode="auto">
          <a:xfrm>
            <a:off x="4800600" y="176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800">
                <a:solidFill>
                  <a:srgbClr val="A50021"/>
                </a:solidFill>
                <a:latin typeface="Humnst777 BT"/>
                <a:cs typeface="+mn-cs"/>
              </a:rPr>
              <a:t>Unwilling</a:t>
            </a:r>
          </a:p>
        </p:txBody>
      </p:sp>
      <p:sp>
        <p:nvSpPr>
          <p:cNvPr id="8" name="Text Box 8">
            <a:extLst>
              <a:ext uri="{FF2B5EF4-FFF2-40B4-BE49-F238E27FC236}">
                <a16:creationId xmlns:a16="http://schemas.microsoft.com/office/drawing/2014/main" id="{D41B4D2C-0D98-916E-3702-F5BE45197954}"/>
              </a:ext>
            </a:extLst>
          </p:cNvPr>
          <p:cNvSpPr txBox="1">
            <a:spLocks noChangeArrowheads="1"/>
          </p:cNvSpPr>
          <p:nvPr/>
        </p:nvSpPr>
        <p:spPr bwMode="auto">
          <a:xfrm>
            <a:off x="3581400" y="2819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800">
                <a:solidFill>
                  <a:srgbClr val="A50021"/>
                </a:solidFill>
                <a:latin typeface="Humnst777 BT"/>
                <a:cs typeface="+mn-cs"/>
              </a:rPr>
              <a:t>Able</a:t>
            </a:r>
          </a:p>
        </p:txBody>
      </p:sp>
      <p:sp>
        <p:nvSpPr>
          <p:cNvPr id="9" name="Text Box 9">
            <a:extLst>
              <a:ext uri="{FF2B5EF4-FFF2-40B4-BE49-F238E27FC236}">
                <a16:creationId xmlns:a16="http://schemas.microsoft.com/office/drawing/2014/main" id="{D7B3A864-A6B5-B65C-63EB-1C5ABDBA7FDF}"/>
              </a:ext>
            </a:extLst>
          </p:cNvPr>
          <p:cNvSpPr txBox="1">
            <a:spLocks noChangeArrowheads="1"/>
          </p:cNvSpPr>
          <p:nvPr/>
        </p:nvSpPr>
        <p:spPr bwMode="auto">
          <a:xfrm>
            <a:off x="3581400" y="44958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800">
                <a:solidFill>
                  <a:srgbClr val="A50021"/>
                </a:solidFill>
                <a:latin typeface="Humnst777 BT"/>
                <a:cs typeface="+mn-cs"/>
              </a:rPr>
              <a:t>Unable</a:t>
            </a:r>
          </a:p>
        </p:txBody>
      </p:sp>
      <p:sp>
        <p:nvSpPr>
          <p:cNvPr id="10" name="Text Box 10">
            <a:extLst>
              <a:ext uri="{FF2B5EF4-FFF2-40B4-BE49-F238E27FC236}">
                <a16:creationId xmlns:a16="http://schemas.microsoft.com/office/drawing/2014/main" id="{022DECC6-777C-EBA8-5F01-4F6442430DC5}"/>
              </a:ext>
            </a:extLst>
          </p:cNvPr>
          <p:cNvSpPr txBox="1">
            <a:spLocks noChangeArrowheads="1"/>
          </p:cNvSpPr>
          <p:nvPr/>
        </p:nvSpPr>
        <p:spPr bwMode="auto">
          <a:xfrm>
            <a:off x="4800600" y="4495800"/>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600">
                <a:solidFill>
                  <a:srgbClr val="006699"/>
                </a:solidFill>
                <a:effectLst>
                  <a:outerShdw blurRad="38100" dist="38100" dir="2700000" algn="tl">
                    <a:srgbClr val="C0C0C0"/>
                  </a:outerShdw>
                </a:effectLst>
                <a:latin typeface="Humnst777 BT"/>
                <a:cs typeface="+mn-cs"/>
              </a:rPr>
              <a:t>Directive</a:t>
            </a:r>
          </a:p>
        </p:txBody>
      </p:sp>
      <p:sp>
        <p:nvSpPr>
          <p:cNvPr id="11" name="Text Box 11">
            <a:extLst>
              <a:ext uri="{FF2B5EF4-FFF2-40B4-BE49-F238E27FC236}">
                <a16:creationId xmlns:a16="http://schemas.microsoft.com/office/drawing/2014/main" id="{AE4CBE28-2E9A-649E-209E-CBBDF253E298}"/>
              </a:ext>
            </a:extLst>
          </p:cNvPr>
          <p:cNvSpPr txBox="1">
            <a:spLocks noChangeArrowheads="1"/>
          </p:cNvSpPr>
          <p:nvPr/>
        </p:nvSpPr>
        <p:spPr bwMode="auto">
          <a:xfrm>
            <a:off x="6596063" y="4187825"/>
            <a:ext cx="16764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600">
                <a:solidFill>
                  <a:srgbClr val="006699"/>
                </a:solidFill>
                <a:effectLst>
                  <a:outerShdw blurRad="38100" dist="38100" dir="2700000" algn="tl">
                    <a:srgbClr val="C0C0C0"/>
                  </a:outerShdw>
                </a:effectLst>
                <a:latin typeface="Humnst777 BT"/>
                <a:cs typeface="+mn-cs"/>
              </a:rPr>
              <a:t>High Task</a:t>
            </a:r>
            <a:br>
              <a:rPr lang="en-US" sz="1600">
                <a:solidFill>
                  <a:srgbClr val="006699"/>
                </a:solidFill>
                <a:effectLst>
                  <a:outerShdw blurRad="38100" dist="38100" dir="2700000" algn="tl">
                    <a:srgbClr val="C0C0C0"/>
                  </a:outerShdw>
                </a:effectLst>
                <a:latin typeface="Humnst777 BT"/>
                <a:cs typeface="+mn-cs"/>
              </a:rPr>
            </a:br>
            <a:r>
              <a:rPr lang="en-US" sz="1600">
                <a:solidFill>
                  <a:srgbClr val="006699"/>
                </a:solidFill>
                <a:effectLst>
                  <a:outerShdw blurRad="38100" dist="38100" dir="2700000" algn="tl">
                    <a:srgbClr val="C0C0C0"/>
                  </a:outerShdw>
                </a:effectLst>
                <a:latin typeface="Humnst777 BT"/>
                <a:cs typeface="+mn-cs"/>
              </a:rPr>
              <a:t>and </a:t>
            </a:r>
            <a:br>
              <a:rPr lang="en-US" sz="1600">
                <a:solidFill>
                  <a:srgbClr val="006699"/>
                </a:solidFill>
                <a:effectLst>
                  <a:outerShdw blurRad="38100" dist="38100" dir="2700000" algn="tl">
                    <a:srgbClr val="C0C0C0"/>
                  </a:outerShdw>
                </a:effectLst>
                <a:latin typeface="Humnst777 BT"/>
                <a:cs typeface="+mn-cs"/>
              </a:rPr>
            </a:br>
            <a:r>
              <a:rPr lang="en-US" sz="1600">
                <a:solidFill>
                  <a:srgbClr val="006699"/>
                </a:solidFill>
                <a:effectLst>
                  <a:outerShdw blurRad="38100" dist="38100" dir="2700000" algn="tl">
                    <a:srgbClr val="C0C0C0"/>
                  </a:outerShdw>
                </a:effectLst>
                <a:latin typeface="Humnst777 BT"/>
                <a:cs typeface="+mn-cs"/>
              </a:rPr>
              <a:t>Relationship </a:t>
            </a:r>
            <a:br>
              <a:rPr lang="en-US" sz="1600">
                <a:solidFill>
                  <a:srgbClr val="006699"/>
                </a:solidFill>
                <a:effectLst>
                  <a:outerShdw blurRad="38100" dist="38100" dir="2700000" algn="tl">
                    <a:srgbClr val="C0C0C0"/>
                  </a:outerShdw>
                </a:effectLst>
                <a:latin typeface="Humnst777 BT"/>
                <a:cs typeface="+mn-cs"/>
              </a:rPr>
            </a:br>
            <a:r>
              <a:rPr lang="en-US" sz="1600">
                <a:solidFill>
                  <a:srgbClr val="006699"/>
                </a:solidFill>
                <a:effectLst>
                  <a:outerShdw blurRad="38100" dist="38100" dir="2700000" algn="tl">
                    <a:srgbClr val="C0C0C0"/>
                  </a:outerShdw>
                </a:effectLst>
                <a:latin typeface="Humnst777 BT"/>
                <a:cs typeface="+mn-cs"/>
              </a:rPr>
              <a:t>Orientations</a:t>
            </a:r>
          </a:p>
        </p:txBody>
      </p:sp>
      <p:sp>
        <p:nvSpPr>
          <p:cNvPr id="12" name="Text Box 12">
            <a:extLst>
              <a:ext uri="{FF2B5EF4-FFF2-40B4-BE49-F238E27FC236}">
                <a16:creationId xmlns:a16="http://schemas.microsoft.com/office/drawing/2014/main" id="{1E0D0F1E-B6B4-64C6-0B69-D497EDB74101}"/>
              </a:ext>
            </a:extLst>
          </p:cNvPr>
          <p:cNvSpPr txBox="1">
            <a:spLocks noChangeArrowheads="1"/>
          </p:cNvSpPr>
          <p:nvPr/>
        </p:nvSpPr>
        <p:spPr bwMode="auto">
          <a:xfrm>
            <a:off x="4800600" y="2759075"/>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600">
                <a:solidFill>
                  <a:srgbClr val="006699"/>
                </a:solidFill>
                <a:effectLst>
                  <a:outerShdw blurRad="38100" dist="38100" dir="2700000" algn="tl">
                    <a:srgbClr val="C0C0C0"/>
                  </a:outerShdw>
                </a:effectLst>
                <a:latin typeface="Humnst777 BT"/>
                <a:cs typeface="+mn-cs"/>
              </a:rPr>
              <a:t>Supportive Participative </a:t>
            </a:r>
          </a:p>
        </p:txBody>
      </p:sp>
      <p:sp>
        <p:nvSpPr>
          <p:cNvPr id="13" name="Text Box 13">
            <a:extLst>
              <a:ext uri="{FF2B5EF4-FFF2-40B4-BE49-F238E27FC236}">
                <a16:creationId xmlns:a16="http://schemas.microsoft.com/office/drawing/2014/main" id="{ABF7DF14-2CEF-46F2-2AC9-2E28CF7DD7FA}"/>
              </a:ext>
            </a:extLst>
          </p:cNvPr>
          <p:cNvSpPr txBox="1">
            <a:spLocks noChangeArrowheads="1"/>
          </p:cNvSpPr>
          <p:nvPr/>
        </p:nvSpPr>
        <p:spPr bwMode="auto">
          <a:xfrm>
            <a:off x="6781800" y="2895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pPr>
            <a:r>
              <a:rPr lang="en-US" sz="1600" dirty="0">
                <a:solidFill>
                  <a:srgbClr val="006699"/>
                </a:solidFill>
                <a:effectLst>
                  <a:outerShdw blurRad="38100" dist="38100" dir="2700000" algn="tl">
                    <a:srgbClr val="C0C0C0"/>
                  </a:outerShdw>
                </a:effectLst>
                <a:latin typeface="Humnst777 BT"/>
                <a:cs typeface="+mn-cs"/>
              </a:rPr>
              <a:t>Monitoring</a:t>
            </a:r>
          </a:p>
        </p:txBody>
      </p:sp>
      <p:sp>
        <p:nvSpPr>
          <p:cNvPr id="14" name="Text Box 14">
            <a:extLst>
              <a:ext uri="{FF2B5EF4-FFF2-40B4-BE49-F238E27FC236}">
                <a16:creationId xmlns:a16="http://schemas.microsoft.com/office/drawing/2014/main" id="{E540E413-2F36-895F-8C2F-EB6879EA13A8}"/>
              </a:ext>
            </a:extLst>
          </p:cNvPr>
          <p:cNvSpPr txBox="1">
            <a:spLocks noChangeArrowheads="1"/>
          </p:cNvSpPr>
          <p:nvPr/>
        </p:nvSpPr>
        <p:spPr bwMode="auto">
          <a:xfrm>
            <a:off x="2895600" y="1752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lang="en-US" sz="2000">
                <a:solidFill>
                  <a:srgbClr val="A50021"/>
                </a:solidFill>
                <a:latin typeface="Humnst777 BT"/>
                <a:cs typeface="+mn-cs"/>
              </a:rPr>
              <a:t>Follower Readiness</a:t>
            </a:r>
          </a:p>
        </p:txBody>
      </p:sp>
      <p:sp>
        <p:nvSpPr>
          <p:cNvPr id="15" name="Text Box 15">
            <a:extLst>
              <a:ext uri="{FF2B5EF4-FFF2-40B4-BE49-F238E27FC236}">
                <a16:creationId xmlns:a16="http://schemas.microsoft.com/office/drawing/2014/main" id="{70CA93ED-36EA-25B8-7D6C-DEFEB161C2DF}"/>
              </a:ext>
            </a:extLst>
          </p:cNvPr>
          <p:cNvSpPr txBox="1">
            <a:spLocks noChangeArrowheads="1"/>
          </p:cNvSpPr>
          <p:nvPr/>
        </p:nvSpPr>
        <p:spPr bwMode="auto">
          <a:xfrm>
            <a:off x="5791200" y="3581400"/>
            <a:ext cx="1371600" cy="600075"/>
          </a:xfrm>
          <a:prstGeom prst="rect">
            <a:avLst/>
          </a:prstGeom>
          <a:solidFill>
            <a:srgbClr val="FFFFFF"/>
          </a:solidFill>
          <a:ln w="19050">
            <a:solidFill>
              <a:srgbClr val="1C215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0" i="0" u="none" strike="noStrike" kern="0" cap="none" spc="0" normalizeH="0" baseline="0" noProof="0">
                <a:ln>
                  <a:noFill/>
                </a:ln>
                <a:solidFill>
                  <a:srgbClr val="1C2157"/>
                </a:solidFill>
                <a:effectLst>
                  <a:outerShdw blurRad="38100" dist="38100" dir="2700000" algn="tl">
                    <a:srgbClr val="C0C0C0"/>
                  </a:outerShdw>
                </a:effectLst>
                <a:uLnTx/>
                <a:uFillTx/>
                <a:latin typeface="Humnst777 BT"/>
                <a:cs typeface="+mn-cs"/>
              </a:rPr>
              <a:t>Leadership</a:t>
            </a:r>
            <a:br>
              <a:rPr kumimoji="0" lang="en-US" sz="1600" b="0" i="0" u="none" strike="noStrike" kern="0" cap="none" spc="0" normalizeH="0" baseline="0" noProof="0">
                <a:ln>
                  <a:noFill/>
                </a:ln>
                <a:solidFill>
                  <a:srgbClr val="1C2157"/>
                </a:solidFill>
                <a:effectLst>
                  <a:outerShdw blurRad="38100" dist="38100" dir="2700000" algn="tl">
                    <a:srgbClr val="C0C0C0"/>
                  </a:outerShdw>
                </a:effectLst>
                <a:uLnTx/>
                <a:uFillTx/>
                <a:latin typeface="Humnst777 BT"/>
                <a:cs typeface="+mn-cs"/>
              </a:rPr>
            </a:br>
            <a:r>
              <a:rPr kumimoji="0" lang="en-US" sz="1600" b="0" i="0" u="none" strike="noStrike" kern="0" cap="none" spc="0" normalizeH="0" baseline="0" noProof="0">
                <a:ln>
                  <a:noFill/>
                </a:ln>
                <a:solidFill>
                  <a:srgbClr val="1C2157"/>
                </a:solidFill>
                <a:effectLst>
                  <a:outerShdw blurRad="38100" dist="38100" dir="2700000" algn="tl">
                    <a:srgbClr val="C0C0C0"/>
                  </a:outerShdw>
                </a:effectLst>
                <a:uLnTx/>
                <a:uFillTx/>
                <a:latin typeface="Humnst777 BT"/>
                <a:cs typeface="+mn-cs"/>
              </a:rPr>
              <a:t>Styles</a:t>
            </a:r>
          </a:p>
        </p:txBody>
      </p:sp>
      <p:sp>
        <p:nvSpPr>
          <p:cNvPr id="16" name="Date Placeholder 15">
            <a:extLst>
              <a:ext uri="{FF2B5EF4-FFF2-40B4-BE49-F238E27FC236}">
                <a16:creationId xmlns:a16="http://schemas.microsoft.com/office/drawing/2014/main" id="{4F9972AE-944B-6779-33C0-829B5A405914}"/>
              </a:ext>
            </a:extLst>
          </p:cNvPr>
          <p:cNvSpPr>
            <a:spLocks noGrp="1"/>
          </p:cNvSpPr>
          <p:nvPr>
            <p:ph type="dt" sz="half" idx="10"/>
          </p:nvPr>
        </p:nvSpPr>
        <p:spPr/>
        <p:txBody>
          <a:bodyPr/>
          <a:lstStyle/>
          <a:p>
            <a:r>
              <a:rPr lang="en-US"/>
              <a:t>IT2090</a:t>
            </a:r>
            <a:endParaRPr lang="en-GB" dirty="0"/>
          </a:p>
        </p:txBody>
      </p:sp>
      <p:sp>
        <p:nvSpPr>
          <p:cNvPr id="17" name="Footer Placeholder 16">
            <a:extLst>
              <a:ext uri="{FF2B5EF4-FFF2-40B4-BE49-F238E27FC236}">
                <a16:creationId xmlns:a16="http://schemas.microsoft.com/office/drawing/2014/main" id="{BA2BA748-7C5F-3664-0D6B-923AAF53EDE8}"/>
              </a:ext>
            </a:extLst>
          </p:cNvPr>
          <p:cNvSpPr>
            <a:spLocks noGrp="1"/>
          </p:cNvSpPr>
          <p:nvPr>
            <p:ph type="ftr" sz="quarter" idx="11"/>
          </p:nvPr>
        </p:nvSpPr>
        <p:spPr/>
        <p:txBody>
          <a:bodyPr/>
          <a:lstStyle/>
          <a:p>
            <a:r>
              <a:rPr lang="en-GB"/>
              <a:t>Lecture 5 - Team Leadership</a:t>
            </a:r>
            <a:endParaRPr lang="en-GB" dirty="0"/>
          </a:p>
        </p:txBody>
      </p:sp>
    </p:spTree>
    <p:extLst>
      <p:ext uri="{BB962C8B-B14F-4D97-AF65-F5344CB8AC3E}">
        <p14:creationId xmlns:p14="http://schemas.microsoft.com/office/powerpoint/2010/main" val="2043182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05000" y="228600"/>
            <a:ext cx="8229600" cy="1066800"/>
          </a:xfrm>
        </p:spPr>
        <p:txBody>
          <a:bodyPr/>
          <a:lstStyle/>
          <a:p>
            <a:pPr>
              <a:defRPr/>
            </a:pPr>
            <a:r>
              <a:rPr kumimoji="1" lang="en-US" dirty="0">
                <a:solidFill>
                  <a:schemeClr val="accent2">
                    <a:lumMod val="75000"/>
                  </a:schemeClr>
                </a:solidFill>
              </a:rPr>
              <a:t>Leadership Perspectives</a:t>
            </a:r>
            <a:endParaRPr kumimoji="1" lang="en-US" sz="2800" dirty="0">
              <a:solidFill>
                <a:schemeClr val="accent2">
                  <a:lumMod val="75000"/>
                </a:schemeClr>
              </a:solidFill>
            </a:endParaRPr>
          </a:p>
        </p:txBody>
      </p:sp>
      <p:sp>
        <p:nvSpPr>
          <p:cNvPr id="18" name="Rectangle 7"/>
          <p:cNvSpPr>
            <a:spLocks noChangeArrowheads="1"/>
          </p:cNvSpPr>
          <p:nvPr/>
        </p:nvSpPr>
        <p:spPr bwMode="auto">
          <a:xfrm>
            <a:off x="4267200" y="2667000"/>
            <a:ext cx="3581400" cy="2133600"/>
          </a:xfrm>
          <a:prstGeom prst="rect">
            <a:avLst/>
          </a:prstGeom>
          <a:solidFill>
            <a:srgbClr val="003D3C"/>
          </a:solidFill>
          <a:ln w="38100">
            <a:solidFill>
              <a:schemeClr val="tx1"/>
            </a:solidFill>
            <a:miter lim="800000"/>
            <a:headEnd/>
            <a:tailEnd/>
          </a:ln>
          <a:effectLst/>
        </p:spPr>
        <p:txBody>
          <a:bodyPr wrap="none" anchor="ctr"/>
          <a:lstStyle/>
          <a:p>
            <a:pPr algn="ctr" eaLnBrk="0" fontAlgn="base" hangingPunct="0">
              <a:lnSpc>
                <a:spcPct val="90000"/>
              </a:lnSpc>
              <a:spcBef>
                <a:spcPct val="0"/>
              </a:spcBef>
              <a:spcAft>
                <a:spcPct val="0"/>
              </a:spcAft>
              <a:defRPr/>
            </a:pPr>
            <a:r>
              <a:rPr lang="en-AU" altLang="en-US" sz="3200" dirty="0">
                <a:solidFill>
                  <a:prstClr val="white"/>
                </a:solidFill>
                <a:effectLst>
                  <a:outerShdw blurRad="38100" dist="38100" dir="2700000" algn="tl">
                    <a:srgbClr val="000000"/>
                  </a:outerShdw>
                </a:effectLst>
                <a:cs typeface="Arial" panose="020B0604020202020204" pitchFamily="34" charset="0"/>
              </a:rPr>
              <a:t>4-Transformational</a:t>
            </a:r>
          </a:p>
          <a:p>
            <a:pPr algn="ctr" eaLnBrk="0" fontAlgn="base" hangingPunct="0">
              <a:lnSpc>
                <a:spcPct val="90000"/>
              </a:lnSpc>
              <a:spcBef>
                <a:spcPct val="0"/>
              </a:spcBef>
              <a:spcAft>
                <a:spcPct val="0"/>
              </a:spcAft>
              <a:defRPr/>
            </a:pPr>
            <a:r>
              <a:rPr lang="en-AU" altLang="en-US" sz="3200" dirty="0">
                <a:solidFill>
                  <a:prstClr val="white"/>
                </a:solidFill>
                <a:effectLst>
                  <a:outerShdw blurRad="38100" dist="38100" dir="2700000" algn="tl">
                    <a:srgbClr val="000000"/>
                  </a:outerShdw>
                </a:effectLst>
                <a:cs typeface="Arial" panose="020B0604020202020204" pitchFamily="34" charset="0"/>
              </a:rPr>
              <a:t>Perspective</a:t>
            </a:r>
          </a:p>
        </p:txBody>
      </p:sp>
      <p:sp>
        <p:nvSpPr>
          <p:cNvPr id="2" name="Slide Number Placeholder 1"/>
          <p:cNvSpPr>
            <a:spLocks noGrp="1"/>
          </p:cNvSpPr>
          <p:nvPr>
            <p:ph type="sldNum" sz="quarter" idx="12"/>
          </p:nvPr>
        </p:nvSpPr>
        <p:spPr/>
        <p:txBody>
          <a:bodyPr/>
          <a:lstStyle/>
          <a:p>
            <a:fld id="{E20359BE-6600-4572-9CD7-6EAD14461C82}" type="slidenum">
              <a:rPr lang="en-US" altLang="en-US" smtClean="0"/>
              <a:pPr/>
              <a:t>32</a:t>
            </a:fld>
            <a:endParaRPr lang="en-US" altLang="en-US"/>
          </a:p>
        </p:txBody>
      </p:sp>
      <p:sp>
        <p:nvSpPr>
          <p:cNvPr id="3" name="Date Placeholder 2">
            <a:extLst>
              <a:ext uri="{FF2B5EF4-FFF2-40B4-BE49-F238E27FC236}">
                <a16:creationId xmlns:a16="http://schemas.microsoft.com/office/drawing/2014/main" id="{37E07AE7-767E-27A5-1636-1512C6375AE9}"/>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41AFD2C4-D88F-A737-6F58-3BA394B1D9E3}"/>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3497222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A575-5550-47B6-A649-0A4353E78295}"/>
              </a:ext>
            </a:extLst>
          </p:cNvPr>
          <p:cNvSpPr>
            <a:spLocks noGrp="1"/>
          </p:cNvSpPr>
          <p:nvPr>
            <p:ph type="title"/>
          </p:nvPr>
        </p:nvSpPr>
        <p:spPr/>
        <p:txBody>
          <a:bodyPr/>
          <a:lstStyle/>
          <a:p>
            <a:r>
              <a:rPr lang="en-US" dirty="0"/>
              <a:t>Leadership Theories</a:t>
            </a:r>
          </a:p>
        </p:txBody>
      </p:sp>
      <p:sp>
        <p:nvSpPr>
          <p:cNvPr id="4" name="Rectangle 2">
            <a:extLst>
              <a:ext uri="{FF2B5EF4-FFF2-40B4-BE49-F238E27FC236}">
                <a16:creationId xmlns:a16="http://schemas.microsoft.com/office/drawing/2014/main" id="{DFD13CB6-B0DA-428D-BE6F-E577BA49E6B7}"/>
              </a:ext>
            </a:extLst>
          </p:cNvPr>
          <p:cNvSpPr txBox="1">
            <a:spLocks/>
          </p:cNvSpPr>
          <p:nvPr/>
        </p:nvSpPr>
        <p:spPr>
          <a:xfrm>
            <a:off x="762000" y="1828800"/>
            <a:ext cx="10080171" cy="36358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80000"/>
              </a:lnSpc>
              <a:buFont typeface="Arial" panose="020B0604020202020204" pitchFamily="34" charset="0"/>
              <a:buNone/>
            </a:pPr>
            <a:r>
              <a:rPr lang="en-GB" altLang="en-US" sz="2800" b="1" dirty="0"/>
              <a:t>Transformational Theory  </a:t>
            </a:r>
            <a:r>
              <a:rPr lang="en-GB" altLang="en-US" sz="2800" dirty="0"/>
              <a:t>(Bass and Avolio, 1994)</a:t>
            </a:r>
            <a:br>
              <a:rPr lang="en-GB" altLang="en-US" sz="2800" dirty="0"/>
            </a:br>
            <a:endParaRPr lang="en-GB" altLang="en-US" sz="1400" dirty="0"/>
          </a:p>
          <a:p>
            <a:pPr>
              <a:lnSpc>
                <a:spcPct val="80000"/>
              </a:lnSpc>
              <a:spcBef>
                <a:spcPct val="0"/>
              </a:spcBef>
            </a:pPr>
            <a:r>
              <a:rPr lang="en-GB" altLang="en-US" sz="2800" dirty="0"/>
              <a:t>Leaders inspire individuals, develop trust, and encourage creativity and personal growth</a:t>
            </a:r>
            <a:br>
              <a:rPr lang="en-GB" altLang="en-US" sz="2800" dirty="0"/>
            </a:br>
            <a:endParaRPr lang="en-GB" altLang="en-US" sz="2800" dirty="0"/>
          </a:p>
          <a:p>
            <a:pPr>
              <a:lnSpc>
                <a:spcPct val="80000"/>
              </a:lnSpc>
              <a:spcBef>
                <a:spcPct val="0"/>
              </a:spcBef>
            </a:pPr>
            <a:r>
              <a:rPr lang="en-GB" altLang="en-US" sz="2800" dirty="0"/>
              <a:t>Individuals develop a sense of purpose to benefit the group, organisation or society. This goes beyond their own self-interests and an exchange of rewards or recognition for effort or loyalty. </a:t>
            </a:r>
            <a:endParaRPr lang="en-GB" altLang="en-US" sz="2800" b="1" dirty="0"/>
          </a:p>
          <a:p>
            <a:pPr algn="just">
              <a:lnSpc>
                <a:spcPct val="80000"/>
              </a:lnSpc>
              <a:spcBef>
                <a:spcPct val="0"/>
              </a:spcBef>
              <a:buFont typeface="Arial" panose="020B0604020202020204" pitchFamily="34" charset="0"/>
              <a:buNone/>
            </a:pPr>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3EEF1EE-D18F-243A-9427-7F700BF9859B}"/>
                  </a:ext>
                </a:extLst>
              </p14:cNvPr>
              <p14:cNvContentPartPr/>
              <p14:nvPr/>
            </p14:nvContentPartPr>
            <p14:xfrm>
              <a:off x="7225920" y="4632840"/>
              <a:ext cx="129960" cy="78840"/>
            </p14:xfrm>
          </p:contentPart>
        </mc:Choice>
        <mc:Fallback xmlns="">
          <p:pic>
            <p:nvPicPr>
              <p:cNvPr id="3" name="Ink 2">
                <a:extLst>
                  <a:ext uri="{FF2B5EF4-FFF2-40B4-BE49-F238E27FC236}">
                    <a16:creationId xmlns:a16="http://schemas.microsoft.com/office/drawing/2014/main" id="{D3EEF1EE-D18F-243A-9427-7F700BF9859B}"/>
                  </a:ext>
                </a:extLst>
              </p:cNvPr>
              <p:cNvPicPr/>
              <p:nvPr/>
            </p:nvPicPr>
            <p:blipFill>
              <a:blip r:embed="rId5"/>
              <a:stretch>
                <a:fillRect/>
              </a:stretch>
            </p:blipFill>
            <p:spPr>
              <a:xfrm>
                <a:off x="7216560" y="4623480"/>
                <a:ext cx="148680" cy="97560"/>
              </a:xfrm>
              <a:prstGeom prst="rect">
                <a:avLst/>
              </a:prstGeom>
            </p:spPr>
          </p:pic>
        </mc:Fallback>
      </mc:AlternateContent>
      <p:sp>
        <p:nvSpPr>
          <p:cNvPr id="6" name="Date Placeholder 5">
            <a:extLst>
              <a:ext uri="{FF2B5EF4-FFF2-40B4-BE49-F238E27FC236}">
                <a16:creationId xmlns:a16="http://schemas.microsoft.com/office/drawing/2014/main" id="{914F6687-3194-0C21-0F90-D03CF382CED9}"/>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8DFDE5C-0F5D-D975-33B2-61606FED7756}"/>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7873E0BB-0E95-4EF9-181B-4D1EEB9A5904}"/>
              </a:ext>
            </a:extLst>
          </p:cNvPr>
          <p:cNvSpPr>
            <a:spLocks noGrp="1"/>
          </p:cNvSpPr>
          <p:nvPr>
            <p:ph type="sldNum" sz="quarter" idx="12"/>
          </p:nvPr>
        </p:nvSpPr>
        <p:spPr/>
        <p:txBody>
          <a:bodyPr/>
          <a:lstStyle/>
          <a:p>
            <a:fld id="{B5CEABB6-07DC-46E8-9B57-56EC44A396E5}" type="slidenum">
              <a:rPr lang="en-US" smtClean="0"/>
              <a:t>33</a:t>
            </a:fld>
            <a:endParaRPr lang="en-US" dirty="0"/>
          </a:p>
        </p:txBody>
      </p:sp>
    </p:spTree>
    <p:extLst>
      <p:ext uri="{BB962C8B-B14F-4D97-AF65-F5344CB8AC3E}">
        <p14:creationId xmlns:p14="http://schemas.microsoft.com/office/powerpoint/2010/main" val="20124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E05D-5DEB-4391-AEAA-F12E60084E2D}"/>
              </a:ext>
            </a:extLst>
          </p:cNvPr>
          <p:cNvSpPr>
            <a:spLocks noGrp="1"/>
          </p:cNvSpPr>
          <p:nvPr>
            <p:ph type="title"/>
          </p:nvPr>
        </p:nvSpPr>
        <p:spPr/>
        <p:txBody>
          <a:bodyPr/>
          <a:lstStyle/>
          <a:p>
            <a:r>
              <a:rPr lang="en-US" dirty="0"/>
              <a:t>Leadership Theories</a:t>
            </a:r>
          </a:p>
        </p:txBody>
      </p:sp>
      <p:sp>
        <p:nvSpPr>
          <p:cNvPr id="4" name="Rectangle 2">
            <a:extLst>
              <a:ext uri="{FF2B5EF4-FFF2-40B4-BE49-F238E27FC236}">
                <a16:creationId xmlns:a16="http://schemas.microsoft.com/office/drawing/2014/main" id="{EF39A22E-1442-4771-A40A-4EE0B8DBA90D}"/>
              </a:ext>
            </a:extLst>
          </p:cNvPr>
          <p:cNvSpPr txBox="1">
            <a:spLocks/>
          </p:cNvSpPr>
          <p:nvPr/>
        </p:nvSpPr>
        <p:spPr>
          <a:xfrm>
            <a:off x="1163638" y="1637194"/>
            <a:ext cx="9144000" cy="3673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80000"/>
              </a:lnSpc>
              <a:buFont typeface="Arial" panose="020B0604020202020204" pitchFamily="34" charset="0"/>
              <a:buNone/>
            </a:pPr>
            <a:endParaRPr lang="en-GB" altLang="en-US" sz="2000" dirty="0"/>
          </a:p>
          <a:p>
            <a:pPr algn="just">
              <a:lnSpc>
                <a:spcPct val="80000"/>
              </a:lnSpc>
              <a:spcBef>
                <a:spcPct val="0"/>
              </a:spcBef>
              <a:buFont typeface="Arial" panose="020B0604020202020204" pitchFamily="34" charset="0"/>
              <a:buNone/>
            </a:pPr>
            <a:r>
              <a:rPr lang="en-GB" altLang="en-US" sz="2800" b="1" dirty="0"/>
              <a:t>Ethical Leadership (Alan Chapman, 2006)</a:t>
            </a:r>
          </a:p>
          <a:p>
            <a:pPr algn="just">
              <a:lnSpc>
                <a:spcPct val="80000"/>
              </a:lnSpc>
              <a:spcBef>
                <a:spcPct val="0"/>
              </a:spcBef>
              <a:buFont typeface="Arial" panose="020B0604020202020204" pitchFamily="34" charset="0"/>
              <a:buNone/>
            </a:pPr>
            <a:endParaRPr lang="en-GB" altLang="en-US" sz="2800" b="1" dirty="0"/>
          </a:p>
          <a:p>
            <a:pPr>
              <a:lnSpc>
                <a:spcPct val="80000"/>
              </a:lnSpc>
            </a:pPr>
            <a:r>
              <a:rPr lang="en-GB" altLang="en-US" sz="2800" dirty="0"/>
              <a:t>Four P</a:t>
            </a:r>
            <a:r>
              <a:rPr lang="en-GB" altLang="en-US" sz="2800" dirty="0">
                <a:latin typeface="Arial" panose="020B0604020202020204" pitchFamily="34" charset="0"/>
              </a:rPr>
              <a:t>’</a:t>
            </a:r>
            <a:r>
              <a:rPr lang="en-GB" altLang="en-US" sz="2800" dirty="0"/>
              <a:t>s - Purpose, People, Planet, Probity</a:t>
            </a:r>
          </a:p>
          <a:p>
            <a:pPr>
              <a:lnSpc>
                <a:spcPct val="80000"/>
              </a:lnSpc>
            </a:pPr>
            <a:r>
              <a:rPr lang="en-GB" altLang="en-US" sz="2800" dirty="0"/>
              <a:t>CSR, sustainability, equality, humanitarianism</a:t>
            </a:r>
          </a:p>
          <a:p>
            <a:pPr algn="just">
              <a:lnSpc>
                <a:spcPct val="80000"/>
              </a:lnSpc>
              <a:spcBef>
                <a:spcPct val="0"/>
              </a:spcBef>
              <a:buFont typeface="Arial" panose="020B0604020202020204" pitchFamily="34" charset="0"/>
              <a:buNone/>
            </a:pPr>
            <a:endParaRPr lang="en-GB" altLang="en-US" dirty="0"/>
          </a:p>
        </p:txBody>
      </p:sp>
      <p:pic>
        <p:nvPicPr>
          <p:cNvPr id="5" name="Picture 3" descr="businessballs_management_diagram">
            <a:extLst>
              <a:ext uri="{FF2B5EF4-FFF2-40B4-BE49-F238E27FC236}">
                <a16:creationId xmlns:a16="http://schemas.microsoft.com/office/drawing/2014/main" id="{552B765C-78E7-4DF0-8174-6247DFB9EC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3886200"/>
            <a:ext cx="2159000" cy="215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A6DE24-DFEF-2782-2D80-0CF76EFED332}"/>
              </a:ext>
            </a:extLst>
          </p:cNvPr>
          <p:cNvSpPr txBox="1"/>
          <p:nvPr/>
        </p:nvSpPr>
        <p:spPr>
          <a:xfrm>
            <a:off x="7696200" y="4307901"/>
            <a:ext cx="3546983" cy="1015663"/>
          </a:xfrm>
          <a:prstGeom prst="rect">
            <a:avLst/>
          </a:prstGeom>
          <a:noFill/>
        </p:spPr>
        <p:txBody>
          <a:bodyPr wrap="square" rtlCol="0">
            <a:spAutoFit/>
          </a:bodyPr>
          <a:lstStyle/>
          <a:p>
            <a:r>
              <a:rPr lang="en-US" sz="2000" b="0" i="0" dirty="0">
                <a:solidFill>
                  <a:srgbClr val="101518"/>
                </a:solidFill>
                <a:effectLst/>
                <a:latin typeface="Roboto" panose="02000000000000000000" pitchFamily="2" charset="0"/>
              </a:rPr>
              <a:t>Probity: the quality of having strong moral principles; honesty and decency:</a:t>
            </a:r>
            <a:endParaRPr lang="en-US" sz="2000" dirty="0"/>
          </a:p>
        </p:txBody>
      </p:sp>
      <p:sp>
        <p:nvSpPr>
          <p:cNvPr id="7" name="Date Placeholder 6">
            <a:extLst>
              <a:ext uri="{FF2B5EF4-FFF2-40B4-BE49-F238E27FC236}">
                <a16:creationId xmlns:a16="http://schemas.microsoft.com/office/drawing/2014/main" id="{FA607ADE-E52A-FD2C-550C-F98B990BC748}"/>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26656DEA-539F-65E3-1805-937BFC26E605}"/>
              </a:ext>
            </a:extLst>
          </p:cNvPr>
          <p:cNvSpPr>
            <a:spLocks noGrp="1"/>
          </p:cNvSpPr>
          <p:nvPr>
            <p:ph type="ftr" sz="quarter" idx="11"/>
          </p:nvPr>
        </p:nvSpPr>
        <p:spPr/>
        <p:txBody>
          <a:bodyPr/>
          <a:lstStyle/>
          <a:p>
            <a:r>
              <a:rPr lang="en-US"/>
              <a:t>Lecture 5 - Team Leadership</a:t>
            </a:r>
            <a:endParaRPr lang="en-US" dirty="0"/>
          </a:p>
        </p:txBody>
      </p:sp>
      <p:sp>
        <p:nvSpPr>
          <p:cNvPr id="10" name="Slide Number Placeholder 9">
            <a:extLst>
              <a:ext uri="{FF2B5EF4-FFF2-40B4-BE49-F238E27FC236}">
                <a16:creationId xmlns:a16="http://schemas.microsoft.com/office/drawing/2014/main" id="{9CAA146F-0E69-83ED-08C0-3F3893750716}"/>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extLst>
      <p:ext uri="{BB962C8B-B14F-4D97-AF65-F5344CB8AC3E}">
        <p14:creationId xmlns:p14="http://schemas.microsoft.com/office/powerpoint/2010/main" val="321515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6B58-FE2B-4B2E-9421-E6C8F8535114}"/>
              </a:ext>
            </a:extLst>
          </p:cNvPr>
          <p:cNvSpPr>
            <a:spLocks noGrp="1"/>
          </p:cNvSpPr>
          <p:nvPr>
            <p:ph type="title"/>
          </p:nvPr>
        </p:nvSpPr>
        <p:spPr/>
        <p:txBody>
          <a:bodyPr/>
          <a:lstStyle/>
          <a:p>
            <a:r>
              <a:rPr lang="en-US" dirty="0"/>
              <a:t>Key Team Leader Responsibilities</a:t>
            </a:r>
          </a:p>
        </p:txBody>
      </p:sp>
      <p:sp>
        <p:nvSpPr>
          <p:cNvPr id="4" name="Rectangle 3">
            <a:extLst>
              <a:ext uri="{FF2B5EF4-FFF2-40B4-BE49-F238E27FC236}">
                <a16:creationId xmlns:a16="http://schemas.microsoft.com/office/drawing/2014/main" id="{09F6189C-2737-469B-A66F-929331875106}"/>
              </a:ext>
            </a:extLst>
          </p:cNvPr>
          <p:cNvSpPr txBox="1">
            <a:spLocks/>
          </p:cNvSpPr>
          <p:nvPr/>
        </p:nvSpPr>
        <p:spPr>
          <a:xfrm>
            <a:off x="990600" y="1781824"/>
            <a:ext cx="9861390" cy="4165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33400" indent="-533400">
              <a:lnSpc>
                <a:spcPct val="90000"/>
              </a:lnSpc>
              <a:buFont typeface="Arial" panose="020B0604020202020204" pitchFamily="34" charset="0"/>
              <a:buAutoNum type="arabicPeriod"/>
            </a:pPr>
            <a:r>
              <a:rPr lang="en-GB" altLang="en-US" sz="2800" b="1" dirty="0"/>
              <a:t>Guide/coordinate team</a:t>
            </a:r>
            <a:r>
              <a:rPr lang="en-GB" altLang="en-US" sz="2800" dirty="0"/>
              <a:t> members – encourage teamwork and motivate individuals</a:t>
            </a:r>
          </a:p>
          <a:p>
            <a:pPr marL="533400" indent="-533400">
              <a:lnSpc>
                <a:spcPct val="90000"/>
              </a:lnSpc>
              <a:buFont typeface="Arial" panose="020B0604020202020204" pitchFamily="34" charset="0"/>
              <a:buAutoNum type="arabicPeriod"/>
            </a:pPr>
            <a:r>
              <a:rPr lang="en-GB" altLang="en-US" sz="2800" b="1" dirty="0"/>
              <a:t>Provide structure</a:t>
            </a:r>
            <a:r>
              <a:rPr lang="en-GB" altLang="en-US" sz="2800" dirty="0"/>
              <a:t> for team – set mission and purpose, clarify roles and responsibilities, allocate tasks and set objectives</a:t>
            </a:r>
          </a:p>
          <a:p>
            <a:pPr marL="533400" indent="-533400">
              <a:lnSpc>
                <a:spcPct val="90000"/>
              </a:lnSpc>
              <a:buFont typeface="Arial" panose="020B0604020202020204" pitchFamily="34" charset="0"/>
              <a:buAutoNum type="arabicPeriod"/>
            </a:pPr>
            <a:r>
              <a:rPr lang="en-GB" altLang="en-US" sz="2800" b="1" dirty="0"/>
              <a:t>Clarify working methods</a:t>
            </a:r>
            <a:r>
              <a:rPr lang="en-GB" altLang="en-US" sz="2800" dirty="0"/>
              <a:t>, practises and protocol</a:t>
            </a:r>
          </a:p>
          <a:p>
            <a:pPr marL="533400" indent="-533400">
              <a:lnSpc>
                <a:spcPct val="90000"/>
              </a:lnSpc>
              <a:buFont typeface="Arial" panose="020B0604020202020204" pitchFamily="34" charset="0"/>
              <a:buAutoNum type="arabicPeriod"/>
            </a:pPr>
            <a:r>
              <a:rPr lang="en-GB" altLang="en-US" sz="2800" b="1" dirty="0"/>
              <a:t>Focus on performance</a:t>
            </a:r>
            <a:r>
              <a:rPr lang="en-GB" altLang="en-US" sz="2800" dirty="0"/>
              <a:t> – anticipate challenges, monitor performance, delegate and provide CPD support  </a:t>
            </a:r>
          </a:p>
          <a:p>
            <a:pPr marL="533400" indent="-533400">
              <a:lnSpc>
                <a:spcPct val="90000"/>
              </a:lnSpc>
            </a:pPr>
            <a:endParaRPr lang="en-GB" altLang="en-US" sz="2800" dirty="0"/>
          </a:p>
        </p:txBody>
      </p:sp>
      <p:sp>
        <p:nvSpPr>
          <p:cNvPr id="5" name="Date Placeholder 4">
            <a:extLst>
              <a:ext uri="{FF2B5EF4-FFF2-40B4-BE49-F238E27FC236}">
                <a16:creationId xmlns:a16="http://schemas.microsoft.com/office/drawing/2014/main" id="{F45E5A16-EC78-A32A-C111-3184800E024E}"/>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884A19A-19CB-2B99-22DE-88B4B59A7ADE}"/>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BE27BC69-56D6-89AE-4BD7-32D3E9FAC451}"/>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extLst>
      <p:ext uri="{BB962C8B-B14F-4D97-AF65-F5344CB8AC3E}">
        <p14:creationId xmlns:p14="http://schemas.microsoft.com/office/powerpoint/2010/main" val="340892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1605-E5C7-47D8-860F-C33712248933}"/>
              </a:ext>
            </a:extLst>
          </p:cNvPr>
          <p:cNvSpPr>
            <a:spLocks noGrp="1"/>
          </p:cNvSpPr>
          <p:nvPr>
            <p:ph type="title"/>
          </p:nvPr>
        </p:nvSpPr>
        <p:spPr>
          <a:xfrm>
            <a:off x="893162" y="148201"/>
            <a:ext cx="10198847" cy="1116389"/>
          </a:xfrm>
        </p:spPr>
        <p:txBody>
          <a:bodyPr/>
          <a:lstStyle/>
          <a:p>
            <a:r>
              <a:rPr lang="en-US" dirty="0"/>
              <a:t>Accountability, Responsibility, and Authority</a:t>
            </a:r>
          </a:p>
        </p:txBody>
      </p:sp>
      <p:sp>
        <p:nvSpPr>
          <p:cNvPr id="4" name="Rectangle 3">
            <a:extLst>
              <a:ext uri="{FF2B5EF4-FFF2-40B4-BE49-F238E27FC236}">
                <a16:creationId xmlns:a16="http://schemas.microsoft.com/office/drawing/2014/main" id="{FEA1AA67-99F3-468D-AB35-299D8D0B76BA}"/>
              </a:ext>
            </a:extLst>
          </p:cNvPr>
          <p:cNvSpPr txBox="1">
            <a:spLocks/>
          </p:cNvSpPr>
          <p:nvPr/>
        </p:nvSpPr>
        <p:spPr>
          <a:xfrm>
            <a:off x="996576" y="1447800"/>
            <a:ext cx="9992018" cy="43787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80000"/>
              </a:lnSpc>
            </a:pPr>
            <a:r>
              <a:rPr lang="en-GB" altLang="en-US" sz="2400" dirty="0"/>
              <a:t>Accountability the state of being accountable, liable, or answerable</a:t>
            </a:r>
          </a:p>
          <a:p>
            <a:pPr>
              <a:lnSpc>
                <a:spcPct val="80000"/>
              </a:lnSpc>
            </a:pPr>
            <a:r>
              <a:rPr lang="en-GB" altLang="en-US" sz="2400" dirty="0"/>
              <a:t>Responsibility (for objects, tasks or people)  can be delegated but accountability cannot </a:t>
            </a:r>
            <a:r>
              <a:rPr lang="en-GB" altLang="en-US" sz="2400" dirty="0">
                <a:latin typeface="Arial" panose="020B0604020202020204" pitchFamily="34" charset="0"/>
              </a:rPr>
              <a:t>–</a:t>
            </a:r>
            <a:r>
              <a:rPr lang="en-GB" altLang="en-US" sz="2400" dirty="0"/>
              <a:t> buck stops with you! </a:t>
            </a:r>
          </a:p>
          <a:p>
            <a:pPr>
              <a:lnSpc>
                <a:spcPct val="80000"/>
              </a:lnSpc>
            </a:pPr>
            <a:r>
              <a:rPr lang="en-GB" altLang="en-US" sz="2400" dirty="0"/>
              <a:t>A good leader accepts ultimate responsibility: </a:t>
            </a:r>
          </a:p>
          <a:p>
            <a:pPr lvl="1">
              <a:lnSpc>
                <a:spcPct val="80000"/>
              </a:lnSpc>
            </a:pPr>
            <a:r>
              <a:rPr lang="en-GB" altLang="en-US" sz="2000" dirty="0"/>
              <a:t>will give credit to others when delegated responsibilities succeed</a:t>
            </a:r>
          </a:p>
          <a:p>
            <a:pPr lvl="1">
              <a:lnSpc>
                <a:spcPct val="80000"/>
              </a:lnSpc>
            </a:pPr>
            <a:r>
              <a:rPr lang="en-GB" altLang="en-US" sz="2000" dirty="0"/>
              <a:t>will accept blame when delegated responsibilities fail</a:t>
            </a:r>
          </a:p>
          <a:p>
            <a:pPr>
              <a:lnSpc>
                <a:spcPct val="80000"/>
              </a:lnSpc>
            </a:pPr>
            <a:r>
              <a:rPr lang="en-GB" altLang="en-US" sz="2400" dirty="0"/>
              <a:t>Accountability can not operate fairly without the leader being given full authority for the responsibilities concerned</a:t>
            </a:r>
          </a:p>
          <a:p>
            <a:pPr>
              <a:lnSpc>
                <a:spcPct val="80000"/>
              </a:lnSpc>
            </a:pPr>
            <a:r>
              <a:rPr lang="en-GB" altLang="en-US" sz="2400" dirty="0"/>
              <a:t>Authority is the power to influence or command thought, opinion or behaviour</a:t>
            </a:r>
          </a:p>
          <a:p>
            <a:pPr>
              <a:lnSpc>
                <a:spcPct val="80000"/>
              </a:lnSpc>
            </a:pPr>
            <a:r>
              <a:rPr lang="en-GB" altLang="en-US" sz="2400" dirty="0"/>
              <a:t>Cross-functional team – less authority - more difficult to manage</a:t>
            </a:r>
          </a:p>
        </p:txBody>
      </p:sp>
      <p:sp>
        <p:nvSpPr>
          <p:cNvPr id="5" name="Date Placeholder 4">
            <a:extLst>
              <a:ext uri="{FF2B5EF4-FFF2-40B4-BE49-F238E27FC236}">
                <a16:creationId xmlns:a16="http://schemas.microsoft.com/office/drawing/2014/main" id="{73E73FBB-6B8F-6888-6029-E804028D8F8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DE4618E-FF39-973D-FD9E-47A5B378BBA1}"/>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5A5C0BC2-7C52-D27B-54A2-93A669D29016}"/>
              </a:ext>
            </a:extLst>
          </p:cNvPr>
          <p:cNvSpPr>
            <a:spLocks noGrp="1"/>
          </p:cNvSpPr>
          <p:nvPr>
            <p:ph type="sldNum" sz="quarter" idx="12"/>
          </p:nvPr>
        </p:nvSpPr>
        <p:spPr/>
        <p:txBody>
          <a:bodyPr/>
          <a:lstStyle/>
          <a:p>
            <a:fld id="{B5CEABB6-07DC-46E8-9B57-56EC44A396E5}" type="slidenum">
              <a:rPr lang="en-US" smtClean="0"/>
              <a:t>36</a:t>
            </a:fld>
            <a:endParaRPr lang="en-US" dirty="0"/>
          </a:p>
        </p:txBody>
      </p:sp>
    </p:spTree>
    <p:extLst>
      <p:ext uri="{BB962C8B-B14F-4D97-AF65-F5344CB8AC3E}">
        <p14:creationId xmlns:p14="http://schemas.microsoft.com/office/powerpoint/2010/main" val="116702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1141E-1183-4B0F-A702-D96B642F4518}"/>
              </a:ext>
            </a:extLst>
          </p:cNvPr>
          <p:cNvSpPr>
            <a:spLocks noGrp="1"/>
          </p:cNvSpPr>
          <p:nvPr>
            <p:ph type="title"/>
          </p:nvPr>
        </p:nvSpPr>
        <p:spPr/>
        <p:txBody>
          <a:bodyPr/>
          <a:lstStyle/>
          <a:p>
            <a:r>
              <a:rPr lang="en-US" dirty="0"/>
              <a:t>How to improve your leadership skills</a:t>
            </a:r>
          </a:p>
        </p:txBody>
      </p:sp>
      <p:sp>
        <p:nvSpPr>
          <p:cNvPr id="4" name="Rectangle 3">
            <a:extLst>
              <a:ext uri="{FF2B5EF4-FFF2-40B4-BE49-F238E27FC236}">
                <a16:creationId xmlns:a16="http://schemas.microsoft.com/office/drawing/2014/main" id="{89CCE4A9-19D8-4D2D-9647-DD8034E5FF9E}"/>
              </a:ext>
            </a:extLst>
          </p:cNvPr>
          <p:cNvSpPr txBox="1">
            <a:spLocks/>
          </p:cNvSpPr>
          <p:nvPr/>
        </p:nvSpPr>
        <p:spPr>
          <a:xfrm>
            <a:off x="838200" y="1661834"/>
            <a:ext cx="10276114" cy="432117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80000"/>
              </a:lnSpc>
            </a:pPr>
            <a:r>
              <a:rPr lang="en-GB" altLang="en-US" sz="2800" dirty="0"/>
              <a:t>Reflect and identify the skills YOU need to lead effectively and create your action plan to develop them</a:t>
            </a:r>
          </a:p>
          <a:p>
            <a:pPr>
              <a:lnSpc>
                <a:spcPct val="80000"/>
              </a:lnSpc>
            </a:pPr>
            <a:r>
              <a:rPr lang="en-GB" altLang="en-US" sz="2800" dirty="0"/>
              <a:t>Ask for feedback from work colleagues, line managers, tutors, your ‘followers’</a:t>
            </a:r>
          </a:p>
          <a:p>
            <a:pPr>
              <a:lnSpc>
                <a:spcPct val="80000"/>
              </a:lnSpc>
            </a:pPr>
            <a:r>
              <a:rPr lang="en-GB" altLang="en-US" sz="2800" dirty="0"/>
              <a:t>Practise! Take on responsibility (work, volunteering, clubs &amp; Societies) and reflect on your performance</a:t>
            </a:r>
          </a:p>
          <a:p>
            <a:pPr>
              <a:lnSpc>
                <a:spcPct val="80000"/>
              </a:lnSpc>
            </a:pPr>
            <a:r>
              <a:rPr lang="en-GB" altLang="en-US" sz="2800" dirty="0"/>
              <a:t>Find a mentor – learn from positive leadership role-models</a:t>
            </a:r>
          </a:p>
          <a:p>
            <a:pPr>
              <a:lnSpc>
                <a:spcPct val="80000"/>
              </a:lnSpc>
            </a:pPr>
            <a:r>
              <a:rPr lang="en-GB" altLang="en-US" sz="2800" dirty="0"/>
              <a:t>Attend further leadership and management training</a:t>
            </a:r>
          </a:p>
        </p:txBody>
      </p:sp>
      <p:sp>
        <p:nvSpPr>
          <p:cNvPr id="5" name="Date Placeholder 4">
            <a:extLst>
              <a:ext uri="{FF2B5EF4-FFF2-40B4-BE49-F238E27FC236}">
                <a16:creationId xmlns:a16="http://schemas.microsoft.com/office/drawing/2014/main" id="{4B854898-8956-76A1-0328-00B527B4CD78}"/>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8DA28392-1A10-6788-82B6-F5D17A327527}"/>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F16FA3D5-6705-ACFC-8F73-A7A0466F93E7}"/>
              </a:ext>
            </a:extLst>
          </p:cNvPr>
          <p:cNvSpPr>
            <a:spLocks noGrp="1"/>
          </p:cNvSpPr>
          <p:nvPr>
            <p:ph type="sldNum" sz="quarter" idx="12"/>
          </p:nvPr>
        </p:nvSpPr>
        <p:spPr/>
        <p:txBody>
          <a:bodyPr/>
          <a:lstStyle/>
          <a:p>
            <a:fld id="{B5CEABB6-07DC-46E8-9B57-56EC44A396E5}" type="slidenum">
              <a:rPr lang="en-US" smtClean="0"/>
              <a:t>37</a:t>
            </a:fld>
            <a:endParaRPr lang="en-US" dirty="0"/>
          </a:p>
        </p:txBody>
      </p:sp>
    </p:spTree>
    <p:extLst>
      <p:ext uri="{BB962C8B-B14F-4D97-AF65-F5344CB8AC3E}">
        <p14:creationId xmlns:p14="http://schemas.microsoft.com/office/powerpoint/2010/main" val="217111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DBED-7CB2-40D8-9045-D3642D60739A}"/>
              </a:ext>
            </a:extLst>
          </p:cNvPr>
          <p:cNvSpPr>
            <a:spLocks noGrp="1"/>
          </p:cNvSpPr>
          <p:nvPr>
            <p:ph type="title"/>
          </p:nvPr>
        </p:nvSpPr>
        <p:spPr/>
        <p:txBody>
          <a:bodyPr/>
          <a:lstStyle/>
          <a:p>
            <a:r>
              <a:rPr lang="en-US" dirty="0"/>
              <a:t>Review your performance as a leader</a:t>
            </a:r>
          </a:p>
        </p:txBody>
      </p:sp>
      <p:sp>
        <p:nvSpPr>
          <p:cNvPr id="4" name="Rectangle 5">
            <a:extLst>
              <a:ext uri="{FF2B5EF4-FFF2-40B4-BE49-F238E27FC236}">
                <a16:creationId xmlns:a16="http://schemas.microsoft.com/office/drawing/2014/main" id="{F7A6D7D0-1C76-4B9C-A402-3CAC96501C49}"/>
              </a:ext>
            </a:extLst>
          </p:cNvPr>
          <p:cNvSpPr>
            <a:spLocks noChangeArrowheads="1"/>
          </p:cNvSpPr>
          <p:nvPr/>
        </p:nvSpPr>
        <p:spPr bwMode="auto">
          <a:xfrm>
            <a:off x="728868" y="1676400"/>
            <a:ext cx="1073426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dirty="0">
                <a:latin typeface="+mn-lt"/>
              </a:rPr>
              <a:t>Exercise:</a:t>
            </a:r>
          </a:p>
          <a:p>
            <a:pPr>
              <a:buFontTx/>
              <a:buAutoNum type="arabicPeriod"/>
            </a:pPr>
            <a:r>
              <a:rPr lang="en-GB" altLang="en-US" dirty="0">
                <a:latin typeface="+mn-lt"/>
              </a:rPr>
              <a:t>Assess yourself as a Leader </a:t>
            </a:r>
          </a:p>
          <a:p>
            <a:pPr lvl="1">
              <a:buFontTx/>
              <a:buChar char="•"/>
            </a:pPr>
            <a:r>
              <a:rPr lang="en-GB" altLang="en-US" dirty="0">
                <a:latin typeface="+mn-lt"/>
              </a:rPr>
              <a:t>Conduct a SWOT analysis - Strengths, Weaknesses, Opportunities, Threats</a:t>
            </a:r>
          </a:p>
          <a:p>
            <a:pPr>
              <a:buFontTx/>
              <a:buAutoNum type="arabicPeriod" startAt="2"/>
            </a:pPr>
            <a:r>
              <a:rPr lang="en-GB" altLang="en-US" dirty="0">
                <a:latin typeface="+mn-lt"/>
              </a:rPr>
              <a:t>Develop an Action Plan to improve as a leader</a:t>
            </a:r>
          </a:p>
          <a:p>
            <a:pPr lvl="1">
              <a:buFontTx/>
              <a:buChar char="•"/>
            </a:pPr>
            <a:r>
              <a:rPr lang="en-GB" altLang="en-US" dirty="0">
                <a:latin typeface="+mn-lt"/>
              </a:rPr>
              <a:t>list 2 actions you will undertake to address Weaknesses or capitalise on Opportunities identified</a:t>
            </a:r>
          </a:p>
          <a:p>
            <a:pPr lvl="1">
              <a:buFontTx/>
              <a:buChar char="•"/>
            </a:pPr>
            <a:r>
              <a:rPr lang="en-GB" altLang="en-US" dirty="0">
                <a:latin typeface="+mn-lt"/>
              </a:rPr>
              <a:t>Apply SMART targets to your actions – Specific,</a:t>
            </a:r>
          </a:p>
          <a:p>
            <a:r>
              <a:rPr lang="en-GB" altLang="en-US" dirty="0">
                <a:latin typeface="+mn-lt"/>
              </a:rPr>
              <a:t>		Measurable, Achievable, Realistic, Time-bound</a:t>
            </a:r>
          </a:p>
          <a:p>
            <a:r>
              <a:rPr lang="en-GB" altLang="en-US" dirty="0">
                <a:latin typeface="+mn-lt"/>
              </a:rPr>
              <a:t>3. </a:t>
            </a:r>
            <a:r>
              <a:rPr lang="en-US" altLang="en-US" dirty="0">
                <a:latin typeface="+mn-lt"/>
              </a:rPr>
              <a:t>Write a reflective journal about one of the Leadership experiences you faced with a team or in your life  </a:t>
            </a:r>
          </a:p>
        </p:txBody>
      </p:sp>
      <p:sp>
        <p:nvSpPr>
          <p:cNvPr id="3" name="Date Placeholder 2">
            <a:extLst>
              <a:ext uri="{FF2B5EF4-FFF2-40B4-BE49-F238E27FC236}">
                <a16:creationId xmlns:a16="http://schemas.microsoft.com/office/drawing/2014/main" id="{88D90012-0262-E91A-2A5F-CC10D292DF4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866D630-EBEE-161B-337E-77A1423979B6}"/>
              </a:ext>
            </a:extLst>
          </p:cNvPr>
          <p:cNvSpPr>
            <a:spLocks noGrp="1"/>
          </p:cNvSpPr>
          <p:nvPr>
            <p:ph type="ftr" sz="quarter" idx="11"/>
          </p:nvPr>
        </p:nvSpPr>
        <p:spPr/>
        <p:txBody>
          <a:bodyPr/>
          <a:lstStyle/>
          <a:p>
            <a:r>
              <a:rPr lang="en-US"/>
              <a:t>Lecture 5 - Team Leadership</a:t>
            </a:r>
            <a:endParaRPr lang="en-US" dirty="0"/>
          </a:p>
        </p:txBody>
      </p:sp>
      <p:sp>
        <p:nvSpPr>
          <p:cNvPr id="7" name="Slide Number Placeholder 6">
            <a:extLst>
              <a:ext uri="{FF2B5EF4-FFF2-40B4-BE49-F238E27FC236}">
                <a16:creationId xmlns:a16="http://schemas.microsoft.com/office/drawing/2014/main" id="{0CD99D7A-3550-E0B0-99A4-13526D01A80A}"/>
              </a:ext>
            </a:extLst>
          </p:cNvPr>
          <p:cNvSpPr>
            <a:spLocks noGrp="1"/>
          </p:cNvSpPr>
          <p:nvPr>
            <p:ph type="sldNum" sz="quarter" idx="12"/>
          </p:nvPr>
        </p:nvSpPr>
        <p:spPr/>
        <p:txBody>
          <a:bodyPr/>
          <a:lstStyle/>
          <a:p>
            <a:fld id="{B5CEABB6-07DC-46E8-9B57-56EC44A396E5}" type="slidenum">
              <a:rPr lang="en-US" smtClean="0"/>
              <a:t>38</a:t>
            </a:fld>
            <a:endParaRPr lang="en-US" dirty="0"/>
          </a:p>
        </p:txBody>
      </p:sp>
    </p:spTree>
    <p:extLst>
      <p:ext uri="{BB962C8B-B14F-4D97-AF65-F5344CB8AC3E}">
        <p14:creationId xmlns:p14="http://schemas.microsoft.com/office/powerpoint/2010/main" val="735928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EE723F0-3A27-64CF-5404-91A8EA64F76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5 - Team Leadership</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3CF3-EC64-4E05-858D-7A8AAB287813}"/>
              </a:ext>
            </a:extLst>
          </p:cNvPr>
          <p:cNvSpPr>
            <a:spLocks noGrp="1"/>
          </p:cNvSpPr>
          <p:nvPr>
            <p:ph type="title"/>
          </p:nvPr>
        </p:nvSpPr>
        <p:spPr/>
        <p:txBody>
          <a:bodyPr/>
          <a:lstStyle/>
          <a:p>
            <a:r>
              <a:rPr lang="en-US" dirty="0"/>
              <a:t>What is Leadership?</a:t>
            </a:r>
          </a:p>
        </p:txBody>
      </p:sp>
      <p:sp>
        <p:nvSpPr>
          <p:cNvPr id="3" name="Content Placeholder 2">
            <a:extLst>
              <a:ext uri="{FF2B5EF4-FFF2-40B4-BE49-F238E27FC236}">
                <a16:creationId xmlns:a16="http://schemas.microsoft.com/office/drawing/2014/main" id="{90490B9F-6F0A-45AF-A81A-26AFF148FA65}"/>
              </a:ext>
            </a:extLst>
          </p:cNvPr>
          <p:cNvSpPr>
            <a:spLocks noGrp="1"/>
          </p:cNvSpPr>
          <p:nvPr>
            <p:ph idx="1"/>
          </p:nvPr>
        </p:nvSpPr>
        <p:spPr>
          <a:xfrm>
            <a:off x="1154954" y="2603499"/>
            <a:ext cx="9817845" cy="3536043"/>
          </a:xfrm>
        </p:spPr>
        <p:txBody>
          <a:bodyPr>
            <a:normAutofit/>
          </a:bodyPr>
          <a:lstStyle/>
          <a:p>
            <a:pPr>
              <a:buFont typeface="Arial" panose="020B0604020202020204" pitchFamily="34" charset="0"/>
              <a:buNone/>
            </a:pPr>
            <a:r>
              <a:rPr lang="en-GB" altLang="en-US" sz="3200" i="1" dirty="0"/>
              <a:t>"Leadership is a function of </a:t>
            </a:r>
            <a:r>
              <a:rPr lang="en-GB" altLang="en-US" sz="3200" b="1" i="1" dirty="0"/>
              <a:t>knowing</a:t>
            </a:r>
            <a:r>
              <a:rPr lang="en-GB" altLang="en-US" sz="3200" i="1" dirty="0"/>
              <a:t> yourself, having a </a:t>
            </a:r>
            <a:r>
              <a:rPr lang="en-GB" altLang="en-US" sz="3200" b="1" i="1" dirty="0"/>
              <a:t>vision</a:t>
            </a:r>
            <a:r>
              <a:rPr lang="en-GB" altLang="en-US" sz="3200" i="1" dirty="0"/>
              <a:t> that is well communicated, </a:t>
            </a:r>
            <a:r>
              <a:rPr lang="en-GB" altLang="en-US" sz="3200" b="1" i="1" dirty="0"/>
              <a:t>building trust</a:t>
            </a:r>
            <a:r>
              <a:rPr lang="en-GB" altLang="en-US" sz="3200" i="1" dirty="0"/>
              <a:t> among colleagues, and </a:t>
            </a:r>
            <a:r>
              <a:rPr lang="en-GB" altLang="en-US" sz="3200" b="1" i="1" dirty="0"/>
              <a:t>taking effective action</a:t>
            </a:r>
            <a:r>
              <a:rPr lang="en-GB" altLang="en-US" sz="3200" i="1" dirty="0"/>
              <a:t> to realize your own leadership potential."</a:t>
            </a:r>
            <a:r>
              <a:rPr lang="en-GB" altLang="en-US" sz="3200" dirty="0"/>
              <a:t> </a:t>
            </a:r>
          </a:p>
          <a:p>
            <a:pPr algn="r">
              <a:buFont typeface="Arial" panose="020B0604020202020204" pitchFamily="34" charset="0"/>
              <a:buNone/>
            </a:pPr>
            <a:r>
              <a:rPr lang="en-GB" altLang="en-US" sz="3200" dirty="0"/>
              <a:t>Prof. Warren Bennis</a:t>
            </a:r>
          </a:p>
        </p:txBody>
      </p:sp>
      <p:sp>
        <p:nvSpPr>
          <p:cNvPr id="5" name="Date Placeholder 4">
            <a:extLst>
              <a:ext uri="{FF2B5EF4-FFF2-40B4-BE49-F238E27FC236}">
                <a16:creationId xmlns:a16="http://schemas.microsoft.com/office/drawing/2014/main" id="{16E34A2C-A6AC-0361-90C1-78E1A0CEFEF9}"/>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9AEC144D-E71B-B5CB-9CA5-C0161F3AAFB9}"/>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478DD441-ACFD-2A16-D011-3592EE51489A}"/>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274166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E9005-C58E-50A7-1D22-B02A79563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FEF29-E223-7AC5-C9D5-85EC1BE6E392}"/>
              </a:ext>
            </a:extLst>
          </p:cNvPr>
          <p:cNvSpPr>
            <a:spLocks noGrp="1"/>
          </p:cNvSpPr>
          <p:nvPr>
            <p:ph type="title"/>
          </p:nvPr>
        </p:nvSpPr>
        <p:spPr/>
        <p:txBody>
          <a:bodyPr>
            <a:normAutofit fontScale="90000"/>
          </a:bodyPr>
          <a:lstStyle/>
          <a:p>
            <a:r>
              <a:rPr lang="en-US" dirty="0"/>
              <a:t>Definition of leadership there is still considerable controversy.</a:t>
            </a:r>
          </a:p>
        </p:txBody>
      </p:sp>
      <p:sp>
        <p:nvSpPr>
          <p:cNvPr id="3" name="Content Placeholder 2">
            <a:extLst>
              <a:ext uri="{FF2B5EF4-FFF2-40B4-BE49-F238E27FC236}">
                <a16:creationId xmlns:a16="http://schemas.microsoft.com/office/drawing/2014/main" id="{D0CC8B74-B1C0-FFF6-B954-79D0C808BFBC}"/>
              </a:ext>
            </a:extLst>
          </p:cNvPr>
          <p:cNvSpPr>
            <a:spLocks noGrp="1"/>
          </p:cNvSpPr>
          <p:nvPr>
            <p:ph idx="1"/>
          </p:nvPr>
        </p:nvSpPr>
        <p:spPr>
          <a:xfrm>
            <a:off x="1066800" y="1660978"/>
            <a:ext cx="10134600" cy="3825422"/>
          </a:xfrm>
        </p:spPr>
        <p:txBody>
          <a:bodyPr>
            <a:normAutofit/>
          </a:bodyPr>
          <a:lstStyle/>
          <a:p>
            <a:pPr>
              <a:buFont typeface="Arial" panose="020B0604020202020204" pitchFamily="34" charset="0"/>
              <a:buNone/>
            </a:pPr>
            <a:r>
              <a:rPr lang="en-GB" altLang="en-US" sz="3200" dirty="0"/>
              <a:t> </a:t>
            </a:r>
          </a:p>
          <a:p>
            <a:pPr>
              <a:buFont typeface="Arial" panose="020B0604020202020204" pitchFamily="34" charset="0"/>
              <a:buNone/>
            </a:pPr>
            <a:r>
              <a:rPr lang="en-US" altLang="en-US" sz="3200" dirty="0"/>
              <a:t>According to leadership guru Warren Bennis</a:t>
            </a:r>
          </a:p>
          <a:p>
            <a:pPr>
              <a:buFont typeface="Arial" panose="020B0604020202020204" pitchFamily="34" charset="0"/>
              <a:buNone/>
            </a:pPr>
            <a:r>
              <a:rPr lang="en-US" altLang="en-US" sz="3200" dirty="0"/>
              <a:t>“The End of Leadership” – Leadership cannot exist without the full inclusion, initiatives, and the cooperation of employees. </a:t>
            </a:r>
          </a:p>
          <a:p>
            <a:pPr>
              <a:buFont typeface="Arial" panose="020B0604020202020204" pitchFamily="34" charset="0"/>
              <a:buNone/>
            </a:pPr>
            <a:r>
              <a:rPr lang="en-US" altLang="en-US" sz="3200" dirty="0"/>
              <a:t>(one cannot be a great leader without great followers)</a:t>
            </a:r>
          </a:p>
          <a:p>
            <a:pPr>
              <a:buFont typeface="Arial" panose="020B0604020202020204" pitchFamily="34" charset="0"/>
              <a:buNone/>
            </a:pPr>
            <a:endParaRPr lang="en-GB" altLang="en-US" sz="3200" dirty="0"/>
          </a:p>
        </p:txBody>
      </p:sp>
      <p:sp>
        <p:nvSpPr>
          <p:cNvPr id="5" name="Date Placeholder 4">
            <a:extLst>
              <a:ext uri="{FF2B5EF4-FFF2-40B4-BE49-F238E27FC236}">
                <a16:creationId xmlns:a16="http://schemas.microsoft.com/office/drawing/2014/main" id="{A473083E-DFCB-1310-3DE0-2699EB28263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4F56231C-23D9-2E3A-165B-A30EDE0710E9}"/>
              </a:ext>
            </a:extLst>
          </p:cNvPr>
          <p:cNvSpPr>
            <a:spLocks noGrp="1"/>
          </p:cNvSpPr>
          <p:nvPr>
            <p:ph type="ftr" sz="quarter" idx="11"/>
          </p:nvPr>
        </p:nvSpPr>
        <p:spPr/>
        <p:txBody>
          <a:bodyPr/>
          <a:lstStyle/>
          <a:p>
            <a:r>
              <a:rPr lang="en-US"/>
              <a:t>Lecture 5 - Team Leadership</a:t>
            </a:r>
            <a:endParaRPr lang="en-US" dirty="0"/>
          </a:p>
        </p:txBody>
      </p:sp>
      <p:sp>
        <p:nvSpPr>
          <p:cNvPr id="8" name="Slide Number Placeholder 7">
            <a:extLst>
              <a:ext uri="{FF2B5EF4-FFF2-40B4-BE49-F238E27FC236}">
                <a16:creationId xmlns:a16="http://schemas.microsoft.com/office/drawing/2014/main" id="{06A75922-B002-03A3-D73D-99E953D76BF4}"/>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4" name="Picture 3">
            <a:extLst>
              <a:ext uri="{FF2B5EF4-FFF2-40B4-BE49-F238E27FC236}">
                <a16:creationId xmlns:a16="http://schemas.microsoft.com/office/drawing/2014/main" id="{FC6094C0-154A-7FF9-CD00-4490E5CF4C5B}"/>
              </a:ext>
            </a:extLst>
          </p:cNvPr>
          <p:cNvPicPr>
            <a:picLocks noChangeAspect="1"/>
          </p:cNvPicPr>
          <p:nvPr/>
        </p:nvPicPr>
        <p:blipFill>
          <a:blip r:embed="rId2"/>
          <a:stretch>
            <a:fillRect/>
          </a:stretch>
        </p:blipFill>
        <p:spPr>
          <a:xfrm>
            <a:off x="10384472" y="265003"/>
            <a:ext cx="1481456" cy="1524132"/>
          </a:xfrm>
          <a:prstGeom prst="rect">
            <a:avLst/>
          </a:prstGeom>
        </p:spPr>
      </p:pic>
    </p:spTree>
    <p:extLst>
      <p:ext uri="{BB962C8B-B14F-4D97-AF65-F5344CB8AC3E}">
        <p14:creationId xmlns:p14="http://schemas.microsoft.com/office/powerpoint/2010/main" val="4262731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59302" y="2766646"/>
            <a:ext cx="10515600" cy="640080"/>
          </a:xfrm>
        </p:spPr>
        <p:txBody>
          <a:bodyPr>
            <a:normAutofit fontScale="90000"/>
          </a:bodyPr>
          <a:lstStyle/>
          <a:p>
            <a:pPr>
              <a:spcBef>
                <a:spcPct val="50000"/>
              </a:spcBef>
              <a:defRPr/>
            </a:pPr>
            <a:r>
              <a:rPr lang="en-US" sz="3200" dirty="0">
                <a:solidFill>
                  <a:schemeClr val="tx1">
                    <a:lumMod val="75000"/>
                    <a:lumOff val="25000"/>
                  </a:schemeClr>
                </a:solidFill>
              </a:rPr>
              <a:t>Why Controversy ?</a:t>
            </a:r>
            <a:br>
              <a:rPr lang="en-US" sz="3200" dirty="0">
                <a:solidFill>
                  <a:schemeClr val="tx1">
                    <a:lumMod val="75000"/>
                    <a:lumOff val="25000"/>
                  </a:schemeClr>
                </a:solidFill>
              </a:rPr>
            </a:br>
            <a:br>
              <a:rPr lang="en-US" sz="3200" dirty="0">
                <a:solidFill>
                  <a:schemeClr val="tx1">
                    <a:lumMod val="75000"/>
                    <a:lumOff val="25000"/>
                  </a:schemeClr>
                </a:solidFill>
              </a:rPr>
            </a:br>
            <a:r>
              <a:rPr lang="en-US" sz="3100" dirty="0">
                <a:solidFill>
                  <a:schemeClr val="tx1">
                    <a:lumMod val="75000"/>
                    <a:lumOff val="25000"/>
                  </a:schemeClr>
                </a:solidFill>
                <a:latin typeface="+mn-lt"/>
              </a:rPr>
              <a:t>Leadership depend on many factors. </a:t>
            </a:r>
            <a:br>
              <a:rPr lang="en-US" sz="3100" dirty="0">
                <a:solidFill>
                  <a:schemeClr val="tx1">
                    <a:lumMod val="75000"/>
                    <a:lumOff val="25000"/>
                  </a:schemeClr>
                </a:solidFill>
                <a:latin typeface="+mn-lt"/>
              </a:rPr>
            </a:br>
            <a:br>
              <a:rPr lang="en-US" sz="3100" dirty="0">
                <a:solidFill>
                  <a:schemeClr val="tx1">
                    <a:lumMod val="75000"/>
                    <a:lumOff val="25000"/>
                  </a:schemeClr>
                </a:solidFill>
                <a:latin typeface="+mn-lt"/>
              </a:rPr>
            </a:br>
            <a:r>
              <a:rPr lang="en-US" sz="3100" dirty="0">
                <a:solidFill>
                  <a:schemeClr val="tx1">
                    <a:lumMod val="75000"/>
                    <a:lumOff val="25000"/>
                  </a:schemeClr>
                </a:solidFill>
                <a:latin typeface="+mn-lt"/>
              </a:rPr>
              <a:t>For example, business environment. </a:t>
            </a:r>
            <a:br>
              <a:rPr lang="en-US" sz="3100" dirty="0">
                <a:solidFill>
                  <a:schemeClr val="tx1">
                    <a:lumMod val="75000"/>
                    <a:lumOff val="25000"/>
                  </a:schemeClr>
                </a:solidFill>
                <a:latin typeface="+mn-lt"/>
              </a:rPr>
            </a:br>
            <a:br>
              <a:rPr lang="en-US" sz="3100" dirty="0">
                <a:solidFill>
                  <a:schemeClr val="tx1">
                    <a:lumMod val="75000"/>
                    <a:lumOff val="25000"/>
                  </a:schemeClr>
                </a:solidFill>
                <a:latin typeface="+mn-lt"/>
              </a:rPr>
            </a:br>
            <a:r>
              <a:rPr lang="en-US" sz="3100" dirty="0">
                <a:solidFill>
                  <a:schemeClr val="tx1">
                    <a:lumMod val="75000"/>
                    <a:lumOff val="25000"/>
                  </a:schemeClr>
                </a:solidFill>
                <a:latin typeface="+mn-lt"/>
              </a:rPr>
              <a:t>Cool and calm business environment vs. Highly volatile environment</a:t>
            </a:r>
            <a:br>
              <a:rPr lang="en-US" sz="3100" dirty="0">
                <a:solidFill>
                  <a:schemeClr val="tx1">
                    <a:lumMod val="75000"/>
                    <a:lumOff val="25000"/>
                  </a:schemeClr>
                </a:solidFill>
                <a:latin typeface="+mn-lt"/>
              </a:rPr>
            </a:br>
            <a:br>
              <a:rPr lang="en-US" sz="3100" dirty="0">
                <a:solidFill>
                  <a:schemeClr val="tx1">
                    <a:lumMod val="75000"/>
                    <a:lumOff val="25000"/>
                  </a:schemeClr>
                </a:solidFill>
                <a:latin typeface="+mn-lt"/>
              </a:rPr>
            </a:br>
            <a:r>
              <a:rPr lang="en-US" sz="3100" dirty="0">
                <a:solidFill>
                  <a:schemeClr val="tx1">
                    <a:lumMod val="75000"/>
                    <a:lumOff val="25000"/>
                  </a:schemeClr>
                </a:solidFill>
                <a:latin typeface="+mn-lt"/>
              </a:rPr>
              <a:t>Captain of a Ship vs. Rafting on white water</a:t>
            </a:r>
          </a:p>
        </p:txBody>
      </p:sp>
      <p:sp>
        <p:nvSpPr>
          <p:cNvPr id="18" name="Slide Number Placeholder 17"/>
          <p:cNvSpPr>
            <a:spLocks noGrp="1"/>
          </p:cNvSpPr>
          <p:nvPr>
            <p:ph type="sldNum" sz="quarter" idx="12"/>
          </p:nvPr>
        </p:nvSpPr>
        <p:spPr/>
        <p:txBody>
          <a:bodyPr/>
          <a:lstStyle/>
          <a:p>
            <a:pPr>
              <a:defRPr/>
            </a:pPr>
            <a:fld id="{818F853F-FA85-40A2-BC0B-353A6D8F038B}" type="slidenum">
              <a:rPr lang="en-US" smtClean="0"/>
              <a:pPr>
                <a:defRPr/>
              </a:pPr>
              <a:t>6</a:t>
            </a:fld>
            <a:endParaRPr lang="en-US" dirty="0"/>
          </a:p>
        </p:txBody>
      </p:sp>
      <p:sp>
        <p:nvSpPr>
          <p:cNvPr id="2" name="Date Placeholder 1"/>
          <p:cNvSpPr>
            <a:spLocks noGrp="1"/>
          </p:cNvSpPr>
          <p:nvPr>
            <p:ph type="dt" sz="quarter"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5 - Team Leadership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3E9CB-E805-BE5C-5791-6C34BE3FFA33}"/>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3C4A991D-D0C8-A51F-0B8C-5D415F8A2B14}"/>
              </a:ext>
            </a:extLst>
          </p:cNvPr>
          <p:cNvSpPr>
            <a:spLocks noGrp="1" noChangeArrowheads="1"/>
          </p:cNvSpPr>
          <p:nvPr>
            <p:ph type="title"/>
          </p:nvPr>
        </p:nvSpPr>
        <p:spPr/>
        <p:txBody>
          <a:bodyPr>
            <a:normAutofit fontScale="90000"/>
          </a:bodyPr>
          <a:lstStyle/>
          <a:p>
            <a:pPr>
              <a:spcBef>
                <a:spcPct val="50000"/>
              </a:spcBef>
              <a:defRPr/>
            </a:pPr>
            <a:r>
              <a:rPr lang="en-US" sz="3200" dirty="0">
                <a:solidFill>
                  <a:schemeClr val="accent2">
                    <a:lumMod val="75000"/>
                  </a:schemeClr>
                </a:solidFill>
              </a:rPr>
              <a:t>	Captain of a ship      vs	 	Rafting on white water</a:t>
            </a:r>
            <a:br>
              <a:rPr lang="en-US" sz="3200" dirty="0">
                <a:solidFill>
                  <a:schemeClr val="accent2">
                    <a:lumMod val="75000"/>
                  </a:schemeClr>
                </a:solidFill>
              </a:rPr>
            </a:br>
            <a:endParaRPr lang="en-US" sz="3200" dirty="0">
              <a:solidFill>
                <a:schemeClr val="accent2">
                  <a:lumMod val="75000"/>
                </a:schemeClr>
              </a:solidFill>
            </a:endParaRPr>
          </a:p>
        </p:txBody>
      </p:sp>
      <p:sp>
        <p:nvSpPr>
          <p:cNvPr id="18" name="Slide Number Placeholder 17">
            <a:extLst>
              <a:ext uri="{FF2B5EF4-FFF2-40B4-BE49-F238E27FC236}">
                <a16:creationId xmlns:a16="http://schemas.microsoft.com/office/drawing/2014/main" id="{6768E3AB-9E84-B515-00E8-4D5C9AACC558}"/>
              </a:ext>
            </a:extLst>
          </p:cNvPr>
          <p:cNvSpPr>
            <a:spLocks noGrp="1"/>
          </p:cNvSpPr>
          <p:nvPr>
            <p:ph type="sldNum" sz="quarter" idx="12"/>
          </p:nvPr>
        </p:nvSpPr>
        <p:spPr/>
        <p:txBody>
          <a:bodyPr/>
          <a:lstStyle/>
          <a:p>
            <a:pPr>
              <a:defRPr/>
            </a:pPr>
            <a:fld id="{818F853F-FA85-40A2-BC0B-353A6D8F038B}" type="slidenum">
              <a:rPr lang="en-US" smtClean="0"/>
              <a:pPr>
                <a:defRPr/>
              </a:pPr>
              <a:t>7</a:t>
            </a:fld>
            <a:endParaRPr lang="en-US" dirty="0"/>
          </a:p>
        </p:txBody>
      </p:sp>
      <p:pic>
        <p:nvPicPr>
          <p:cNvPr id="18437" name="Picture 4" descr="http://farm4.static.flickr.com/3219/2795396228_f81854890f.jpg">
            <a:extLst>
              <a:ext uri="{FF2B5EF4-FFF2-40B4-BE49-F238E27FC236}">
                <a16:creationId xmlns:a16="http://schemas.microsoft.com/office/drawing/2014/main" id="{DED95243-8561-FDBD-EAFE-9D3F4C311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161479"/>
            <a:ext cx="4019550" cy="269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photo">
            <a:extLst>
              <a:ext uri="{FF2B5EF4-FFF2-40B4-BE49-F238E27FC236}">
                <a16:creationId xmlns:a16="http://schemas.microsoft.com/office/drawing/2014/main" id="{192ED38B-0982-F84E-EE7E-2889EE98F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3" y="3901303"/>
            <a:ext cx="4065587" cy="25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6" descr="photo">
            <a:extLst>
              <a:ext uri="{FF2B5EF4-FFF2-40B4-BE49-F238E27FC236}">
                <a16:creationId xmlns:a16="http://schemas.microsoft.com/office/drawing/2014/main" id="{523120B0-BD3C-433B-20B8-BB75B00EB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4527945" cy="256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yui_3_1_0_1_1286051334119718" descr="http://farm1.static.flickr.com/81/246651511_4852ce4613_z.jpg">
            <a:hlinkClick r:id="rId5"/>
            <a:extLst>
              <a:ext uri="{FF2B5EF4-FFF2-40B4-BE49-F238E27FC236}">
                <a16:creationId xmlns:a16="http://schemas.microsoft.com/office/drawing/2014/main" id="{2A0DF946-B6AA-FB84-2CB1-94A8686AD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766108"/>
            <a:ext cx="4495800" cy="261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036A0494-DE30-CBE5-C88F-3F01F54482F9}"/>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6F2C2C1-6C89-FB33-FB09-58EC9F43AE9D}"/>
              </a:ext>
            </a:extLst>
          </p:cNvPr>
          <p:cNvSpPr>
            <a:spLocks noGrp="1"/>
          </p:cNvSpPr>
          <p:nvPr>
            <p:ph type="ftr" sz="quarter" idx="11"/>
          </p:nvPr>
        </p:nvSpPr>
        <p:spPr/>
        <p:txBody>
          <a:bodyPr/>
          <a:lstStyle/>
          <a:p>
            <a:pPr>
              <a:defRPr/>
            </a:pPr>
            <a:r>
              <a:rPr lang="en-US"/>
              <a:t>Lecture 5 - Team Leadership</a:t>
            </a:r>
          </a:p>
        </p:txBody>
      </p:sp>
    </p:spTree>
    <p:extLst>
      <p:ext uri="{BB962C8B-B14F-4D97-AF65-F5344CB8AC3E}">
        <p14:creationId xmlns:p14="http://schemas.microsoft.com/office/powerpoint/2010/main" val="411511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pPr>
              <a:spcBef>
                <a:spcPct val="50000"/>
              </a:spcBef>
              <a:defRPr/>
            </a:pPr>
            <a:r>
              <a:rPr lang="en-US" sz="3200" dirty="0">
                <a:solidFill>
                  <a:srgbClr val="60B5CC">
                    <a:lumMod val="75000"/>
                  </a:srgbClr>
                </a:solidFill>
              </a:rPr>
              <a:t>Cool and calm business environment vs. Highly volatile environment</a:t>
            </a:r>
            <a:br>
              <a:rPr lang="en-US" sz="3200" dirty="0">
                <a:solidFill>
                  <a:srgbClr val="60B5CC">
                    <a:lumMod val="75000"/>
                  </a:srgbClr>
                </a:solidFill>
              </a:rPr>
            </a:br>
            <a:endParaRPr lang="en-US" sz="4400" dirty="0">
              <a:solidFill>
                <a:schemeClr val="accent2">
                  <a:lumMod val="75000"/>
                </a:schemeClr>
              </a:solidFill>
            </a:endParaRPr>
          </a:p>
        </p:txBody>
      </p:sp>
      <p:sp>
        <p:nvSpPr>
          <p:cNvPr id="10" name="Text Box 3"/>
          <p:cNvSpPr txBox="1">
            <a:spLocks noChangeArrowheads="1"/>
          </p:cNvSpPr>
          <p:nvPr/>
        </p:nvSpPr>
        <p:spPr bwMode="auto">
          <a:xfrm>
            <a:off x="1905000" y="1676401"/>
            <a:ext cx="9296400" cy="523220"/>
          </a:xfrm>
          <a:prstGeom prst="rect">
            <a:avLst/>
          </a:prstGeom>
          <a:noFill/>
          <a:ln w="9525">
            <a:noFill/>
            <a:miter lim="800000"/>
            <a:headEnd/>
            <a:tailEnd/>
          </a:ln>
        </p:spPr>
        <p:txBody>
          <a:bodyPr wrap="square">
            <a:spAutoFit/>
          </a:bodyPr>
          <a:lstStyle/>
          <a:p>
            <a:pPr eaLnBrk="0" hangingPunct="0">
              <a:defRPr/>
            </a:pPr>
            <a:r>
              <a:rPr lang="en-US" sz="2800" dirty="0">
                <a:solidFill>
                  <a:prstClr val="black"/>
                </a:solidFill>
                <a:latin typeface="Corbel"/>
                <a:cs typeface="+mn-cs"/>
              </a:rPr>
              <a:t>Captain of a ship 			vs	</a:t>
            </a:r>
            <a:r>
              <a:rPr lang="en-US" sz="2800" dirty="0">
                <a:cs typeface="+mn-cs"/>
              </a:rPr>
              <a:t> </a:t>
            </a:r>
            <a:r>
              <a:rPr lang="en-US" sz="2800" dirty="0">
                <a:latin typeface="+mn-lt"/>
                <a:cs typeface="+mn-cs"/>
              </a:rPr>
              <a:t>Rafting on white water</a:t>
            </a:r>
            <a:endParaRPr lang="en-US" b="1" dirty="0">
              <a:latin typeface="+mn-lt"/>
              <a:cs typeface="+mn-cs"/>
            </a:endParaRPr>
          </a:p>
        </p:txBody>
      </p:sp>
      <p:sp>
        <p:nvSpPr>
          <p:cNvPr id="18" name="Slide Number Placeholder 17"/>
          <p:cNvSpPr>
            <a:spLocks noGrp="1"/>
          </p:cNvSpPr>
          <p:nvPr>
            <p:ph type="sldNum" sz="quarter" idx="12"/>
          </p:nvPr>
        </p:nvSpPr>
        <p:spPr/>
        <p:txBody>
          <a:bodyPr/>
          <a:lstStyle/>
          <a:p>
            <a:pPr>
              <a:defRPr/>
            </a:pPr>
            <a:fld id="{5AA4D2FA-2FED-4800-801F-75C119D0A92B}" type="slidenum">
              <a:rPr lang="en-US" smtClean="0"/>
              <a:pPr>
                <a:defRPr/>
              </a:pPr>
              <a:t>8</a:t>
            </a:fld>
            <a:endParaRPr lang="en-US" dirty="0"/>
          </a:p>
        </p:txBody>
      </p:sp>
      <p:pic>
        <p:nvPicPr>
          <p:cNvPr id="19461" name="Picture 7"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245194"/>
            <a:ext cx="46482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52228"/>
            <a:ext cx="6261152"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5 - Team Leadership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2420888"/>
            <a:ext cx="7772400" cy="1143000"/>
          </a:xfrm>
        </p:spPr>
        <p:txBody>
          <a:bodyPr/>
          <a:lstStyle/>
          <a:p>
            <a:r>
              <a:rPr lang="en-GB" dirty="0"/>
              <a:t>Leadership Theories and Models</a:t>
            </a:r>
          </a:p>
        </p:txBody>
      </p:sp>
      <p:sp>
        <p:nvSpPr>
          <p:cNvPr id="3" name="Slide Number Placeholder 2"/>
          <p:cNvSpPr>
            <a:spLocks noGrp="1"/>
          </p:cNvSpPr>
          <p:nvPr>
            <p:ph type="sldNum" sz="quarter" idx="12"/>
          </p:nvPr>
        </p:nvSpPr>
        <p:spPr/>
        <p:txBody>
          <a:bodyPr/>
          <a:lstStyle/>
          <a:p>
            <a:fld id="{C0F86B50-702B-43C9-A487-814A85173ABD}" type="slidenum">
              <a:rPr lang="en-GB" smtClean="0"/>
              <a:pPr/>
              <a:t>9</a:t>
            </a:fld>
            <a:endParaRPr lang="en-GB" dirty="0"/>
          </a:p>
        </p:txBody>
      </p:sp>
      <p:sp>
        <p:nvSpPr>
          <p:cNvPr id="4" name="Date Placeholder 3">
            <a:extLst>
              <a:ext uri="{FF2B5EF4-FFF2-40B4-BE49-F238E27FC236}">
                <a16:creationId xmlns:a16="http://schemas.microsoft.com/office/drawing/2014/main" id="{7C72E1E3-5F2B-4642-ABC1-459EC50B17F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42EFF3A-244C-F344-E8C8-EF475FECDF86}"/>
              </a:ext>
            </a:extLst>
          </p:cNvPr>
          <p:cNvSpPr>
            <a:spLocks noGrp="1"/>
          </p:cNvSpPr>
          <p:nvPr>
            <p:ph type="ftr" sz="quarter" idx="11"/>
          </p:nvPr>
        </p:nvSpPr>
        <p:spPr/>
        <p:txBody>
          <a:bodyPr/>
          <a:lstStyle/>
          <a:p>
            <a:r>
              <a:rPr lang="en-US"/>
              <a:t>Lecture 5 - Team Leadership</a:t>
            </a:r>
            <a:endParaRPr lang="en-US" dirty="0"/>
          </a:p>
        </p:txBody>
      </p:sp>
    </p:spTree>
    <p:extLst>
      <p:ext uri="{BB962C8B-B14F-4D97-AF65-F5344CB8AC3E}">
        <p14:creationId xmlns:p14="http://schemas.microsoft.com/office/powerpoint/2010/main" val="3661991588"/>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10481</TotalTime>
  <Words>2082</Words>
  <Application>Microsoft Office PowerPoint</Application>
  <PresentationFormat>Widescreen</PresentationFormat>
  <Paragraphs>401</Paragraphs>
  <Slides>39</Slides>
  <Notes>18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Arial</vt:lpstr>
      <vt:lpstr>Bahnschrift SemiLight Condensed</vt:lpstr>
      <vt:lpstr>Calibri</vt:lpstr>
      <vt:lpstr>Corbel</vt:lpstr>
      <vt:lpstr>Humnst777 BT</vt:lpstr>
      <vt:lpstr>Quire Sans Pro Light</vt:lpstr>
      <vt:lpstr>Roboto</vt:lpstr>
      <vt:lpstr>Segoe Print</vt:lpstr>
      <vt:lpstr>Tahoma</vt:lpstr>
      <vt:lpstr>Times New Roman</vt:lpstr>
      <vt:lpstr>Tisa Offc Serif Pro</vt:lpstr>
      <vt:lpstr>Wingdings 3</vt:lpstr>
      <vt:lpstr>Office Theme</vt:lpstr>
      <vt:lpstr>1_Office Theme</vt:lpstr>
      <vt:lpstr>2_Office Theme</vt:lpstr>
      <vt:lpstr> Team Leadership  “Must be able to build cohesive and productive work and project teams in order to achieve the required outputs, either as a work unit or as a component within the organization..”  </vt:lpstr>
      <vt:lpstr>Attendance </vt:lpstr>
      <vt:lpstr>Agenda</vt:lpstr>
      <vt:lpstr>What is Leadership?</vt:lpstr>
      <vt:lpstr>Definition of leadership there is still considerable controversy.</vt:lpstr>
      <vt:lpstr>Why Controversy ?  Leadership depend on many factors.   For example, business environment.   Cool and calm business environment vs. Highly volatile environment  Captain of a Ship vs. Rafting on white water</vt:lpstr>
      <vt:lpstr> Captain of a ship      vs   Rafting on white water </vt:lpstr>
      <vt:lpstr>Cool and calm business environment vs. Highly volatile environment </vt:lpstr>
      <vt:lpstr>Leadership Theories and Models</vt:lpstr>
      <vt:lpstr>Leadership Perspectives</vt:lpstr>
      <vt:lpstr>Leadership Perspectives</vt:lpstr>
      <vt:lpstr>Leadership Theories</vt:lpstr>
      <vt:lpstr>Leadership Theories</vt:lpstr>
      <vt:lpstr>Trait Theories Don Stephen Senanayake was the first Prime Minister of Sri Lanka having emerged as the leader of the Sri Lankan independence movement that led to the establishment of self-rule in Sri Lanka. He is considered as the "Father of the Nation"</vt:lpstr>
      <vt:lpstr>Leadership Traits and Skills</vt:lpstr>
      <vt:lpstr>Leadership Theories</vt:lpstr>
      <vt:lpstr>Leadership is situational</vt:lpstr>
      <vt:lpstr>Action-Centred Leadership</vt:lpstr>
      <vt:lpstr>Action-Centred Leadership</vt:lpstr>
      <vt:lpstr>Action-Centred Leadership</vt:lpstr>
      <vt:lpstr>Leadership Perspectives</vt:lpstr>
      <vt:lpstr>Leadership Theories</vt:lpstr>
      <vt:lpstr>The Historically Important Studies on Leadership</vt:lpstr>
      <vt:lpstr>The Iowa Leadership Studies  Autocratic vs. Democratic vs. Laissez-Faire</vt:lpstr>
      <vt:lpstr>The Iowa Leadership Studies  Autocratic vs. Democratic vs. Laissez-Faire</vt:lpstr>
      <vt:lpstr>The Ohio State Leadership Studies  Initiating Structure vs. Consideration</vt:lpstr>
      <vt:lpstr>The Early Michigan Leadership Studies- human relations approach  Production Oriented vs. Employee Oriented</vt:lpstr>
      <vt:lpstr>Leadership Perspectives</vt:lpstr>
      <vt:lpstr>Hersey and Blanchard’s Situational Leadership Theory</vt:lpstr>
      <vt:lpstr>Leadership Theories</vt:lpstr>
      <vt:lpstr>Leadership Styles and Follower Readiness (Hersey and Blanchard) </vt:lpstr>
      <vt:lpstr>Leadership Perspectives</vt:lpstr>
      <vt:lpstr>Leadership Theories</vt:lpstr>
      <vt:lpstr>Leadership Theories</vt:lpstr>
      <vt:lpstr>Key Team Leader Responsibilities</vt:lpstr>
      <vt:lpstr>Accountability, Responsibility, and Authority</vt:lpstr>
      <vt:lpstr>How to improve your leadership skills</vt:lpstr>
      <vt:lpstr>Review your performance as a leader</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586</cp:revision>
  <dcterms:created xsi:type="dcterms:W3CDTF">2003-11-26T17:06:38Z</dcterms:created>
  <dcterms:modified xsi:type="dcterms:W3CDTF">2024-07-17T05:01:07Z</dcterms:modified>
</cp:coreProperties>
</file>